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8"/>
  </p:notesMasterIdLst>
  <p:handoutMasterIdLst>
    <p:handoutMasterId r:id="rId149"/>
  </p:handoutMasterIdLst>
  <p:sldIdLst>
    <p:sldId id="256" r:id="rId2"/>
    <p:sldId id="298" r:id="rId3"/>
    <p:sldId id="262" r:id="rId4"/>
    <p:sldId id="257" r:id="rId5"/>
    <p:sldId id="350" r:id="rId6"/>
    <p:sldId id="364" r:id="rId7"/>
    <p:sldId id="258" r:id="rId8"/>
    <p:sldId id="351" r:id="rId9"/>
    <p:sldId id="352" r:id="rId10"/>
    <p:sldId id="353" r:id="rId11"/>
    <p:sldId id="354" r:id="rId12"/>
    <p:sldId id="355" r:id="rId13"/>
    <p:sldId id="363" r:id="rId14"/>
    <p:sldId id="358" r:id="rId15"/>
    <p:sldId id="359" r:id="rId16"/>
    <p:sldId id="360" r:id="rId17"/>
    <p:sldId id="259" r:id="rId18"/>
    <p:sldId id="260" r:id="rId19"/>
    <p:sldId id="261" r:id="rId20"/>
    <p:sldId id="365" r:id="rId21"/>
    <p:sldId id="301" r:id="rId22"/>
    <p:sldId id="366" r:id="rId23"/>
    <p:sldId id="302" r:id="rId24"/>
    <p:sldId id="369" r:id="rId25"/>
    <p:sldId id="368" r:id="rId26"/>
    <p:sldId id="370" r:id="rId27"/>
    <p:sldId id="371" r:id="rId28"/>
    <p:sldId id="367" r:id="rId29"/>
    <p:sldId id="401" r:id="rId30"/>
    <p:sldId id="399" r:id="rId31"/>
    <p:sldId id="398" r:id="rId32"/>
    <p:sldId id="303" r:id="rId33"/>
    <p:sldId id="314" r:id="rId34"/>
    <p:sldId id="373" r:id="rId35"/>
    <p:sldId id="374" r:id="rId36"/>
    <p:sldId id="372" r:id="rId37"/>
    <p:sldId id="376" r:id="rId38"/>
    <p:sldId id="377" r:id="rId39"/>
    <p:sldId id="379" r:id="rId40"/>
    <p:sldId id="381" r:id="rId41"/>
    <p:sldId id="384" r:id="rId42"/>
    <p:sldId id="385" r:id="rId43"/>
    <p:sldId id="386" r:id="rId44"/>
    <p:sldId id="388" r:id="rId45"/>
    <p:sldId id="382" r:id="rId46"/>
    <p:sldId id="390" r:id="rId47"/>
    <p:sldId id="389" r:id="rId48"/>
    <p:sldId id="391" r:id="rId49"/>
    <p:sldId id="393" r:id="rId50"/>
    <p:sldId id="394" r:id="rId51"/>
    <p:sldId id="395" r:id="rId52"/>
    <p:sldId id="392" r:id="rId53"/>
    <p:sldId id="375" r:id="rId54"/>
    <p:sldId id="402" r:id="rId55"/>
    <p:sldId id="400" r:id="rId56"/>
    <p:sldId id="299" r:id="rId57"/>
    <p:sldId id="265" r:id="rId58"/>
    <p:sldId id="323" r:id="rId59"/>
    <p:sldId id="266" r:id="rId60"/>
    <p:sldId id="304" r:id="rId61"/>
    <p:sldId id="305" r:id="rId62"/>
    <p:sldId id="307" r:id="rId63"/>
    <p:sldId id="409" r:id="rId64"/>
    <p:sldId id="413" r:id="rId65"/>
    <p:sldId id="411" r:id="rId66"/>
    <p:sldId id="412" r:id="rId67"/>
    <p:sldId id="414" r:id="rId68"/>
    <p:sldId id="415" r:id="rId69"/>
    <p:sldId id="416" r:id="rId70"/>
    <p:sldId id="417" r:id="rId71"/>
    <p:sldId id="408" r:id="rId72"/>
    <p:sldId id="308" r:id="rId73"/>
    <p:sldId id="300" r:id="rId74"/>
    <p:sldId id="309" r:id="rId75"/>
    <p:sldId id="310" r:id="rId76"/>
    <p:sldId id="311" r:id="rId77"/>
    <p:sldId id="418" r:id="rId78"/>
    <p:sldId id="404" r:id="rId79"/>
    <p:sldId id="407" r:id="rId80"/>
    <p:sldId id="267" r:id="rId81"/>
    <p:sldId id="312" r:id="rId82"/>
    <p:sldId id="313" r:id="rId83"/>
    <p:sldId id="315" r:id="rId84"/>
    <p:sldId id="316" r:id="rId85"/>
    <p:sldId id="268" r:id="rId86"/>
    <p:sldId id="269" r:id="rId87"/>
    <p:sldId id="270" r:id="rId88"/>
    <p:sldId id="271" r:id="rId89"/>
    <p:sldId id="272" r:id="rId90"/>
    <p:sldId id="264" r:id="rId91"/>
    <p:sldId id="263" r:id="rId92"/>
    <p:sldId id="273" r:id="rId93"/>
    <p:sldId id="403" r:id="rId94"/>
    <p:sldId id="275" r:id="rId95"/>
    <p:sldId id="276" r:id="rId96"/>
    <p:sldId id="333" r:id="rId97"/>
    <p:sldId id="277" r:id="rId98"/>
    <p:sldId id="278" r:id="rId99"/>
    <p:sldId id="279" r:id="rId100"/>
    <p:sldId id="405" r:id="rId101"/>
    <p:sldId id="406" r:id="rId102"/>
    <p:sldId id="280" r:id="rId103"/>
    <p:sldId id="281" r:id="rId104"/>
    <p:sldId id="282" r:id="rId105"/>
    <p:sldId id="283" r:id="rId106"/>
    <p:sldId id="284" r:id="rId107"/>
    <p:sldId id="317" r:id="rId108"/>
    <p:sldId id="319" r:id="rId109"/>
    <p:sldId id="320" r:id="rId110"/>
    <p:sldId id="419" r:id="rId111"/>
    <p:sldId id="420" r:id="rId112"/>
    <p:sldId id="421" r:id="rId113"/>
    <p:sldId id="422" r:id="rId114"/>
    <p:sldId id="424" r:id="rId115"/>
    <p:sldId id="423" r:id="rId116"/>
    <p:sldId id="425" r:id="rId117"/>
    <p:sldId id="336" r:id="rId118"/>
    <p:sldId id="337" r:id="rId119"/>
    <p:sldId id="338" r:id="rId120"/>
    <p:sldId id="339" r:id="rId121"/>
    <p:sldId id="340" r:id="rId122"/>
    <p:sldId id="341" r:id="rId123"/>
    <p:sldId id="334" r:id="rId124"/>
    <p:sldId id="335" r:id="rId125"/>
    <p:sldId id="342" r:id="rId126"/>
    <p:sldId id="295" r:id="rId127"/>
    <p:sldId id="321" r:id="rId128"/>
    <p:sldId id="325" r:id="rId129"/>
    <p:sldId id="348" r:id="rId130"/>
    <p:sldId id="349" r:id="rId131"/>
    <p:sldId id="326" r:id="rId132"/>
    <p:sldId id="322" r:id="rId133"/>
    <p:sldId id="327" r:id="rId134"/>
    <p:sldId id="328" r:id="rId135"/>
    <p:sldId id="324" r:id="rId136"/>
    <p:sldId id="330" r:id="rId137"/>
    <p:sldId id="331" r:id="rId138"/>
    <p:sldId id="347" r:id="rId139"/>
    <p:sldId id="332" r:id="rId140"/>
    <p:sldId id="345" r:id="rId141"/>
    <p:sldId id="346" r:id="rId142"/>
    <p:sldId id="344" r:id="rId143"/>
    <p:sldId id="343" r:id="rId144"/>
    <p:sldId id="297" r:id="rId145"/>
    <p:sldId id="397" r:id="rId146"/>
    <p:sldId id="396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 autoAdjust="0"/>
    <p:restoredTop sz="94354"/>
  </p:normalViewPr>
  <p:slideViewPr>
    <p:cSldViewPr snapToGrid="0">
      <p:cViewPr>
        <p:scale>
          <a:sx n="150" d="100"/>
          <a:sy n="150" d="100"/>
        </p:scale>
        <p:origin x="108" y="-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0DF94F8-DA94-BF45-8251-F7BD9F7B5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535D40-A924-BC4B-A7B2-349810B9B1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62459-7FDF-3641-8C27-8BC70423FF31}" type="datetimeFigureOut">
              <a:rPr kumimoji="1" lang="zh-CN" altLang="en-US" smtClean="0"/>
              <a:t>2020/8/22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EE837-23EE-AE4F-8732-AE3952ADB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9DA268-366F-7744-8D91-F63582FAFD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6770A-897A-0B40-8DFF-ED1691E8C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903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3C9F4-62BD-004D-88E9-60ABD198E059}" type="datetimeFigureOut">
              <a:rPr kumimoji="1" lang="zh-CN" altLang="en-US" smtClean="0"/>
              <a:t>2020/8/22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1F4D4-415D-454E-A06A-46D97F8A41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67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2742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85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求出最短路图</a:t>
            </a:r>
            <a:r>
              <a:rPr lang="en-US" altLang="zh-CN" dirty="0"/>
              <a:t>DAG</a:t>
            </a:r>
            <a:r>
              <a:rPr lang="zh-CN" altLang="en-US" dirty="0"/>
              <a:t>，答案为每个点的入度的乘积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05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求出从两个起点出发的最短路图，在一张最短路图上</a:t>
            </a:r>
            <a:r>
              <a:rPr lang="en-US" altLang="zh-CN" dirty="0"/>
              <a:t>DP</a:t>
            </a:r>
            <a:r>
              <a:rPr lang="zh-CN" altLang="en-US" dirty="0"/>
              <a:t>，如果边同时属于另一个最短路图，那么加上边长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53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即要使得整张图成为边双。</a:t>
            </a:r>
            <a:endParaRPr lang="en-US" altLang="zh-CN" dirty="0"/>
          </a:p>
          <a:p>
            <a:r>
              <a:rPr lang="zh-CN" altLang="en-US" dirty="0"/>
              <a:t>缩点，答案为</a:t>
            </a:r>
            <a:r>
              <a:rPr lang="en-US" altLang="zh-CN" dirty="0"/>
              <a:t>(</a:t>
            </a:r>
            <a:r>
              <a:rPr lang="zh-CN" altLang="en-US" dirty="0"/>
              <a:t>叶子节点个数</a:t>
            </a:r>
            <a:r>
              <a:rPr lang="en-US" altLang="zh-CN" dirty="0"/>
              <a:t>+1)/2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08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</a:t>
            </a:r>
            <a:r>
              <a:rPr kumimoji="1" lang="en-US" altLang="zh-CN" dirty="0"/>
              <a:t>f(K)</a:t>
            </a:r>
            <a:r>
              <a:rPr kumimoji="1" lang="en-US" altLang="zh-CN" baseline="0" dirty="0"/>
              <a:t> = min{d(Ki, K) – d(Ki, T) | </a:t>
            </a:r>
            <a:r>
              <a:rPr kumimoji="1" lang="en-US" altLang="zh-CN" baseline="0" dirty="0" err="1"/>
              <a:t>i</a:t>
            </a:r>
            <a:r>
              <a:rPr kumimoji="1" lang="en-US" altLang="zh-CN" baseline="0" dirty="0"/>
              <a:t>}</a:t>
            </a:r>
          </a:p>
          <a:p>
            <a:r>
              <a:rPr kumimoji="1" lang="zh-CN" altLang="en-US" dirty="0"/>
              <a:t>连边</a:t>
            </a:r>
            <a:r>
              <a:rPr kumimoji="1" lang="en-US" altLang="zh-CN" dirty="0"/>
              <a:t>S -&gt; Ki : -d(Ki,</a:t>
            </a:r>
            <a:r>
              <a:rPr kumimoji="1" lang="en-US" altLang="zh-CN" baseline="0" dirty="0"/>
              <a:t> T)</a:t>
            </a:r>
            <a:r>
              <a:rPr kumimoji="1" lang="zh-CN" altLang="en-US" baseline="0" dirty="0"/>
              <a:t>，最短路求出</a:t>
            </a:r>
            <a:r>
              <a:rPr kumimoji="1" lang="en-US" altLang="zh-CN" baseline="0" dirty="0"/>
              <a:t>f</a:t>
            </a:r>
            <a:endParaRPr kumimoji="1" lang="zh-CN" altLang="en-US" baseline="0" dirty="0"/>
          </a:p>
          <a:p>
            <a:r>
              <a:rPr kumimoji="1" lang="zh-CN" altLang="en-US" dirty="0"/>
              <a:t>枚举聚集点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，计算答案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21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BZOJ1924</a:t>
            </a:r>
          </a:p>
          <a:p>
            <a:r>
              <a:rPr lang="zh-CN" altLang="en-US" dirty="0"/>
              <a:t>行列建点</a:t>
            </a:r>
            <a:endParaRPr lang="en-US" altLang="zh-CN" dirty="0"/>
          </a:p>
          <a:p>
            <a:r>
              <a:rPr lang="zh-CN" altLang="en-US" dirty="0"/>
              <a:t>缩点</a:t>
            </a:r>
            <a:r>
              <a:rPr lang="en-US" altLang="zh-CN" dirty="0"/>
              <a:t>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1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BZOJ1050</a:t>
            </a:r>
          </a:p>
          <a:p>
            <a:r>
              <a:rPr lang="zh-CN" altLang="en-US" dirty="0"/>
              <a:t>枚举最小边和最大边，将边权在其间的所有边加入，并判断</a:t>
            </a:r>
            <a:r>
              <a:rPr lang="en-US" altLang="zh-CN" dirty="0"/>
              <a:t>S</a:t>
            </a:r>
            <a:r>
              <a:rPr lang="zh-CN" altLang="en-US" dirty="0"/>
              <a:t>是否与</a:t>
            </a:r>
            <a:r>
              <a:rPr lang="en-US" altLang="zh-CN" dirty="0"/>
              <a:t>T</a:t>
            </a:r>
            <a:r>
              <a:rPr lang="zh-CN" altLang="en-US" dirty="0"/>
              <a:t>联通。可以从小到大枚举最大边同时判断。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89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 err="1"/>
              <a:t>Kruskal</a:t>
            </a:r>
            <a:r>
              <a:rPr lang="zh-CN" altLang="en-US" dirty="0"/>
              <a:t>的过程，按照边权从小到大的顺序加</a:t>
            </a:r>
            <a:r>
              <a:rPr lang="zh-CN" altLang="en-US" baseline="0" dirty="0"/>
              <a:t>边，一次考虑边权相等的所有边。</a:t>
            </a:r>
            <a:endParaRPr lang="en-US" altLang="zh-CN" baseline="0" dirty="0"/>
          </a:p>
          <a:p>
            <a:r>
              <a:rPr lang="zh-CN" altLang="en-US" dirty="0"/>
              <a:t>只有边权相等的非树边才能替换树边。</a:t>
            </a:r>
            <a:endParaRPr lang="en-US" altLang="zh-CN" dirty="0"/>
          </a:p>
          <a:p>
            <a:r>
              <a:rPr lang="zh-CN" altLang="en-US" dirty="0"/>
              <a:t>对已加入的边缩点，在新图上只加入当前边权的边。</a:t>
            </a:r>
            <a:endParaRPr lang="en-US" altLang="zh-CN" dirty="0"/>
          </a:p>
          <a:p>
            <a:r>
              <a:rPr lang="zh-CN" altLang="en-US" dirty="0"/>
              <a:t>这个图上的割边是必须存在于</a:t>
            </a:r>
            <a:r>
              <a:rPr lang="en-US" altLang="zh-CN" dirty="0"/>
              <a:t>MST</a:t>
            </a:r>
            <a:r>
              <a:rPr lang="zh-CN" altLang="en-US" dirty="0"/>
              <a:t>中的；自环是一定不存在于</a:t>
            </a:r>
            <a:r>
              <a:rPr lang="en-US" altLang="zh-CN" dirty="0"/>
              <a:t>MST</a:t>
            </a:r>
            <a:r>
              <a:rPr lang="zh-CN" altLang="en-US" dirty="0"/>
              <a:t>中的；剩下的是存在于部分</a:t>
            </a:r>
            <a:r>
              <a:rPr lang="en-US" altLang="zh-CN" dirty="0"/>
              <a:t>MST</a:t>
            </a:r>
            <a:r>
              <a:rPr lang="zh-CN" altLang="en-US" dirty="0"/>
              <a:t>中的。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326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BZOJ2730</a:t>
            </a:r>
          </a:p>
          <a:p>
            <a:r>
              <a:rPr lang="zh-CN" altLang="en-US" dirty="0"/>
              <a:t>求出割点后从图中删去，将剩下的每个连通块缩点，再加回割点。得到的图是一棵树。</a:t>
            </a:r>
            <a:endParaRPr lang="en-US" altLang="zh-CN" dirty="0"/>
          </a:p>
          <a:p>
            <a:r>
              <a:rPr lang="zh-CN" altLang="en-US" dirty="0"/>
              <a:t>只需在每个叶子连通块中各标记一个点即可。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特判：如果不存在割点，亦需标记两个点。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81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7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最小生成树上的路径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68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反图上</a:t>
            </a:r>
            <a:r>
              <a:rPr lang="en-US" altLang="zh-CN" dirty="0"/>
              <a:t>BFS</a:t>
            </a:r>
            <a:r>
              <a:rPr lang="zh-CN" altLang="en-US" dirty="0"/>
              <a:t>求出合法的点，再正着</a:t>
            </a:r>
            <a:r>
              <a:rPr lang="en-US" altLang="zh-CN" dirty="0"/>
              <a:t>BFS</a:t>
            </a:r>
            <a:r>
              <a:rPr lang="zh-CN" altLang="en-US" dirty="0"/>
              <a:t>求最短路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19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一定会改一条在原本最短路上的边，共</a:t>
            </a:r>
            <a:r>
              <a:rPr lang="en-US" altLang="zh-CN" dirty="0"/>
              <a:t>O(n)</a:t>
            </a:r>
            <a:r>
              <a:rPr lang="zh-CN" altLang="en-US" dirty="0"/>
              <a:t>条。</a:t>
            </a:r>
            <a:endParaRPr lang="en-US" altLang="zh-CN" dirty="0"/>
          </a:p>
          <a:p>
            <a:r>
              <a:rPr lang="zh-CN" altLang="en-US" dirty="0"/>
              <a:t>改完后直接最短路即可。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2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层图。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66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SPFA</a:t>
            </a:r>
            <a:r>
              <a:rPr lang="zh-CN" altLang="en-US" dirty="0"/>
              <a:t>求出从起点到每个点路径上的最低买入价，枚举卖出的城市。还需反向一遍</a:t>
            </a:r>
            <a:r>
              <a:rPr lang="en-US" altLang="zh-CN" dirty="0"/>
              <a:t>BFS</a:t>
            </a:r>
            <a:r>
              <a:rPr lang="zh-CN" altLang="en-US" dirty="0"/>
              <a:t>判断每个节点能否走到终点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789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bitset</a:t>
            </a:r>
            <a:r>
              <a:rPr lang="zh-CN" altLang="en-US" dirty="0"/>
              <a:t>暴力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22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倒着加边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133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7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FZYaoTi-M06S" charset="0"/>
          <a:ea typeface="FZYaoTi-M06S" charset="0"/>
          <a:cs typeface="FZYaoTi-M06S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uogu.com.cn/problem/U12815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luogu.com.cn/problem/P5318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图论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6B91B74-4A19-7F45-BF25-54FACABF5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8AAAB-FD91-4E41-900F-05D70B55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无向图的术语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D1260-DD44-DF4D-976D-FDEA838E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连通图：任意两点之间都有路径的图叫做连通图。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260C49-57F0-4C4C-9F8D-61CC1AAB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16" y="3241305"/>
            <a:ext cx="5118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D1B44-6DAF-5A47-9DB7-D3A1256C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68DBA-45D4-E946-8F5A-24421322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794123-F29A-8345-B260-1BEEBD6E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5" y="322521"/>
            <a:ext cx="8394700" cy="5054600"/>
          </a:xfrm>
          <a:prstGeom prst="rect">
            <a:avLst/>
          </a:prstGeom>
        </p:spPr>
      </p:pic>
      <p:pic>
        <p:nvPicPr>
          <p:cNvPr id="5" name="Picture 3" descr="506_a_4">
            <a:extLst>
              <a:ext uri="{FF2B5EF4-FFF2-40B4-BE49-F238E27FC236}">
                <a16:creationId xmlns:a16="http://schemas.microsoft.com/office/drawing/2014/main" id="{188A4000-3725-3343-A4D6-BB8870D8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35" y="5178648"/>
            <a:ext cx="7285143" cy="172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2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3DEC8-FEFE-CA48-875F-0BEDA9EB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F71B8-F60E-8E4D-9499-DF65B88B9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BB4DB-5D4C-D64A-96EE-798EB179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57" y="688309"/>
            <a:ext cx="8646567" cy="59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并查集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09854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并查集用于维护有根树森林的连通性。</a:t>
                </a:r>
                <a:endParaRPr lang="en-US" altLang="zh-CN" dirty="0"/>
              </a:p>
              <a:p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/>
                  <a:t>表示每个节点的父亲节点。特别地，如果一个节点是根节点，那么</a:t>
                </a:r>
                <a:r>
                  <a:rPr lang="zh-CN" altLang="en-US"/>
                  <a:t>其父亲节点是</a:t>
                </a:r>
                <a:r>
                  <a:rPr lang="zh-CN" altLang="en-US" dirty="0"/>
                  <a:t>自身。</a:t>
                </a:r>
                <a:endParaRPr lang="en-US" altLang="zh-CN" dirty="0"/>
              </a:p>
              <a:p>
                <a:r>
                  <a:rPr lang="zh-CN" altLang="en-US" dirty="0"/>
                  <a:t>如果两个节点拥有相同的父亲节点，那么这两个节点在同一棵树，即同一连通块内。</a:t>
                </a:r>
                <a:endParaRPr lang="en-US" altLang="zh-CN" dirty="0"/>
              </a:p>
              <a:p>
                <a:r>
                  <a:rPr lang="zh-CN" altLang="en-US" dirty="0"/>
                  <a:t>一个朴素的做法是：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098543"/>
              </a:xfrm>
              <a:blipFill rotWithShape="0">
                <a:blip r:embed="rId2"/>
                <a:stretch>
                  <a:fillRect l="-284"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68" y="4533365"/>
            <a:ext cx="2789767" cy="15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并查集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90"/>
                <a:ext cx="8596668" cy="434324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但是这样最坏的复杂度也可以达到单次查询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。我们需要优化。</a:t>
                </a:r>
                <a:endParaRPr lang="en-US" altLang="zh-CN" dirty="0"/>
              </a:p>
              <a:p>
                <a:r>
                  <a:rPr lang="zh-CN" altLang="en-US" dirty="0"/>
                  <a:t>一个优化叫做“路径压缩”。</a:t>
                </a:r>
                <a:endParaRPr lang="en-US" altLang="zh-CN" dirty="0"/>
              </a:p>
              <a:p>
                <a:r>
                  <a:rPr lang="zh-CN" altLang="en-US" dirty="0"/>
                  <a:t>即，每次往上查自己父亲的同时，将已经查到的父亲的父亲赋为自己的父亲。</a:t>
                </a:r>
                <a:endParaRPr lang="en-US" altLang="zh-CN" dirty="0"/>
              </a:p>
              <a:p>
                <a:r>
                  <a:rPr lang="zh-CN" altLang="en-US" dirty="0"/>
                  <a:t>这里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/>
                  <a:t>的含义就变成了节点的某个祖先。</a:t>
                </a:r>
                <a:endParaRPr lang="en-US" altLang="zh-CN" dirty="0"/>
              </a:p>
              <a:p>
                <a:r>
                  <a:rPr lang="zh-CN" altLang="en-US" dirty="0"/>
                  <a:t>递归版的实现也很简单：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90"/>
                <a:ext cx="8596668" cy="4343242"/>
              </a:xfrm>
              <a:blipFill rotWithShape="0">
                <a:blip r:embed="rId2"/>
                <a:stretch>
                  <a:fillRect l="-284"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26" y="4674018"/>
            <a:ext cx="5917921" cy="10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并查集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有时候，比如这里，我们需要合并两个集合。</a:t>
            </a:r>
            <a:endParaRPr lang="en-US" altLang="zh-CN" dirty="0"/>
          </a:p>
          <a:p>
            <a:r>
              <a:rPr lang="zh-CN" altLang="en-US" dirty="0"/>
              <a:t>方法也很简单：我们找到两个集合的根，然后令其中一个的父亲为另外一个。</a:t>
            </a:r>
            <a:endParaRPr lang="en-US" altLang="zh-CN" dirty="0"/>
          </a:p>
          <a:p>
            <a:r>
              <a:rPr lang="zh-CN" altLang="en-US" dirty="0"/>
              <a:t>也即：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70" y="3812024"/>
            <a:ext cx="3580897" cy="10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6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并查集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并查集的复杂度我们可以认为是接近线性的。</a:t>
            </a:r>
            <a:endParaRPr lang="en-US" altLang="zh-CN" dirty="0"/>
          </a:p>
          <a:p>
            <a:r>
              <a:rPr lang="zh-CN" altLang="en-US" dirty="0"/>
              <a:t>具体的复杂度分析比较复杂，而且一般都涉及到了合并操作的另一个优化。</a:t>
            </a:r>
            <a:endParaRPr lang="en-US" altLang="zh-CN" dirty="0"/>
          </a:p>
          <a:p>
            <a:r>
              <a:rPr lang="zh-CN" altLang="en-US" dirty="0"/>
              <a:t>有兴趣的同学可以查询了解。</a:t>
            </a:r>
          </a:p>
        </p:txBody>
      </p:sp>
    </p:spTree>
    <p:extLst>
      <p:ext uri="{BB962C8B-B14F-4D97-AF65-F5344CB8AC3E}">
        <p14:creationId xmlns:p14="http://schemas.microsoft.com/office/powerpoint/2010/main" val="27879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回到</a:t>
                </a:r>
                <a:r>
                  <a:rPr lang="en-US" altLang="zh-CN" dirty="0"/>
                  <a:t>Kruskal</a:t>
                </a:r>
                <a:r>
                  <a:rPr lang="zh-CN" altLang="en-US" dirty="0"/>
                  <a:t>算法。使用了并查集的</a:t>
                </a:r>
                <a:r>
                  <a:rPr lang="en-US" altLang="zh-CN" dirty="0"/>
                  <a:t>Kruskal</a:t>
                </a:r>
                <a:r>
                  <a:rPr lang="zh-CN" altLang="en-US" dirty="0"/>
                  <a:t>算法可以在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的时间复杂度内求解最小生成树问题。</a:t>
                </a:r>
                <a:endParaRPr lang="en-US" altLang="zh-CN" dirty="0"/>
              </a:p>
              <a:p>
                <a:r>
                  <a:rPr lang="zh-CN" altLang="en-US" dirty="0"/>
                  <a:t>伪代码如下：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21" y="3353567"/>
            <a:ext cx="5328976" cy="21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有向无环图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拓扑序列是图中节点的一个排列，满足：</a:t>
                </a:r>
                <a:br>
                  <a:rPr kumimoji="1" lang="zh-CN" altLang="en-US" dirty="0"/>
                </a:br>
                <a:r>
                  <a:rPr kumimoji="1" lang="zh-CN" altLang="en-US" dirty="0"/>
                  <a:t>如果序列中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出现在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前面，那么图中不存在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的路径。</a:t>
                </a:r>
              </a:p>
              <a:p>
                <a:r>
                  <a:rPr kumimoji="1" lang="zh-CN" altLang="en-US" dirty="0"/>
                  <a:t>有向无环图可拓扑，即存在拓扑序列。</a:t>
                </a:r>
              </a:p>
              <a:p>
                <a:pPr lvl="1"/>
                <a:r>
                  <a:rPr kumimoji="1" lang="zh-CN" altLang="en-US" dirty="0"/>
                  <a:t>按照拓扑序列解决依赖关系。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统计每个点的入度；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维护一个队列，将所有入度为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的点加入；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取出队首节点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，枚举所有与其相邻的节点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的入度减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，如果变为了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，则加入队列；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如果队列不为空，返回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出队顺序即为拓扑序列。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BAE01-6BC7-1E44-A263-A5D1F79D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无向图的术语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2EC7F-AECE-874A-A0D0-83A62713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度：顶点连接的边数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BFFB6-8914-0D42-95C8-5D6975EE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058" y="2867395"/>
            <a:ext cx="3594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F7D67-BE40-C542-AE50-AED4D4AA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还是看一个例子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D2272-A7F8-0346-AA6B-26F893F10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146" name="Picture 2" descr="浅谈什么是图拓扑排序">
            <a:extLst>
              <a:ext uri="{FF2B5EF4-FFF2-40B4-BE49-F238E27FC236}">
                <a16:creationId xmlns:a16="http://schemas.microsoft.com/office/drawing/2014/main" id="{C121F057-0721-524C-8611-8785D251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9" y="2160589"/>
            <a:ext cx="9296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1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754E-35E4-8C4C-A349-E881CB79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287B9-ACDF-5041-99F8-3CE9C448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第一步：选择图中入度为</a:t>
            </a:r>
            <a:r>
              <a:rPr lang="en-US" altLang="zh-CN" dirty="0"/>
              <a:t>0</a:t>
            </a:r>
            <a:r>
              <a:rPr lang="zh-CN" altLang="en-US" dirty="0"/>
              <a:t>的顶点</a:t>
            </a:r>
            <a:r>
              <a:rPr lang="en-US" altLang="zh-CN" dirty="0"/>
              <a:t>1</a:t>
            </a:r>
            <a:r>
              <a:rPr lang="zh-CN" altLang="en-US" dirty="0"/>
              <a:t>，输出顶点</a:t>
            </a:r>
            <a:r>
              <a:rPr lang="en-US" altLang="zh-CN" dirty="0"/>
              <a:t>1</a:t>
            </a:r>
            <a:r>
              <a:rPr lang="zh-CN" altLang="en-US" dirty="0"/>
              <a:t>。删除顶点</a:t>
            </a:r>
            <a:r>
              <a:rPr lang="en-US" altLang="zh-CN" dirty="0"/>
              <a:t>1</a:t>
            </a:r>
            <a:r>
              <a:rPr lang="zh-CN" altLang="en-US" dirty="0"/>
              <a:t>，并删除以顶点</a:t>
            </a:r>
            <a:r>
              <a:rPr lang="en-US" altLang="zh-CN" dirty="0"/>
              <a:t>1</a:t>
            </a:r>
            <a:r>
              <a:rPr lang="zh-CN" altLang="en-US" dirty="0"/>
              <a:t>为尾的边。删除后图为：</a:t>
            </a:r>
            <a:endParaRPr kumimoji="1" lang="zh-CN" altLang="en-US" dirty="0"/>
          </a:p>
        </p:txBody>
      </p:sp>
      <p:pic>
        <p:nvPicPr>
          <p:cNvPr id="7170" name="Picture 2" descr="浅谈什么是图拓扑排序">
            <a:extLst>
              <a:ext uri="{FF2B5EF4-FFF2-40B4-BE49-F238E27FC236}">
                <a16:creationId xmlns:a16="http://schemas.microsoft.com/office/drawing/2014/main" id="{8E17A8A0-7239-5249-92F6-58019F1D8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1" y="3267363"/>
            <a:ext cx="7881679" cy="27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0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28DE8-95BD-A64B-9B52-C7F7ED53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74D51-BD2D-0942-A1CB-2F92CA3E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第二步：</a:t>
            </a:r>
            <a:r>
              <a:rPr lang="zh-CN" altLang="en-US" dirty="0"/>
              <a:t>继续选择入度为</a:t>
            </a:r>
            <a:r>
              <a:rPr lang="en-US" altLang="zh-CN" dirty="0"/>
              <a:t>0</a:t>
            </a:r>
            <a:r>
              <a:rPr lang="zh-CN" altLang="en-US" dirty="0"/>
              <a:t>的顶点。现在，图中入度为</a:t>
            </a:r>
            <a:r>
              <a:rPr lang="en-US" altLang="zh-CN" dirty="0"/>
              <a:t>0</a:t>
            </a:r>
            <a:r>
              <a:rPr lang="zh-CN" altLang="en-US" dirty="0"/>
              <a:t>的顶点有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，这里我们选择顶点</a:t>
            </a:r>
            <a:r>
              <a:rPr lang="en-US" altLang="zh-CN" dirty="0"/>
              <a:t>2</a:t>
            </a:r>
            <a:r>
              <a:rPr lang="zh-CN" altLang="en-US" dirty="0"/>
              <a:t>，输出顶点</a:t>
            </a:r>
            <a:r>
              <a:rPr lang="en-US" altLang="zh-CN" dirty="0"/>
              <a:t>2</a:t>
            </a:r>
            <a:r>
              <a:rPr lang="zh-CN" altLang="en-US" dirty="0"/>
              <a:t>。删除顶点</a:t>
            </a:r>
            <a:r>
              <a:rPr lang="en-US" altLang="zh-CN" dirty="0"/>
              <a:t>2</a:t>
            </a:r>
            <a:r>
              <a:rPr lang="zh-CN" altLang="en-US" dirty="0"/>
              <a:t>，并删除以顶点</a:t>
            </a:r>
            <a:r>
              <a:rPr lang="en-US" altLang="zh-CN" dirty="0"/>
              <a:t>2</a:t>
            </a:r>
            <a:r>
              <a:rPr lang="zh-CN" altLang="en-US" dirty="0"/>
              <a:t>为尾的边。删除后图为：</a:t>
            </a:r>
          </a:p>
        </p:txBody>
      </p:sp>
      <p:pic>
        <p:nvPicPr>
          <p:cNvPr id="8194" name="Picture 2" descr="浅谈什么是图拓扑排序">
            <a:extLst>
              <a:ext uri="{FF2B5EF4-FFF2-40B4-BE49-F238E27FC236}">
                <a16:creationId xmlns:a16="http://schemas.microsoft.com/office/drawing/2014/main" id="{47F665F2-FFA6-274B-851C-CF531D40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66" y="3485906"/>
            <a:ext cx="7727212" cy="25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B1385-C59A-0D42-AAAD-61A02127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F7A44-5731-694A-B9E9-5EB3DF60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第三步：</a:t>
            </a:r>
            <a:r>
              <a:rPr lang="zh-CN" altLang="en-US" dirty="0"/>
              <a:t>选择入度为</a:t>
            </a:r>
            <a:r>
              <a:rPr lang="en-US" altLang="zh-CN" dirty="0"/>
              <a:t>0</a:t>
            </a:r>
            <a:r>
              <a:rPr lang="zh-CN" altLang="en-US" dirty="0"/>
              <a:t>的顶点</a:t>
            </a:r>
            <a:r>
              <a:rPr lang="en-US" altLang="zh-CN" dirty="0"/>
              <a:t>4</a:t>
            </a:r>
            <a:r>
              <a:rPr lang="zh-CN" altLang="en-US" dirty="0"/>
              <a:t>，输出顶点</a:t>
            </a:r>
            <a:r>
              <a:rPr lang="en-US" altLang="zh-CN" dirty="0"/>
              <a:t>4.</a:t>
            </a:r>
            <a:r>
              <a:rPr lang="zh-CN" altLang="en-US" dirty="0"/>
              <a:t>删除顶点</a:t>
            </a:r>
            <a:r>
              <a:rPr lang="en-US" altLang="zh-CN" dirty="0"/>
              <a:t>4</a:t>
            </a:r>
            <a:r>
              <a:rPr lang="zh-CN" altLang="en-US" dirty="0"/>
              <a:t>，并删除以顶点</a:t>
            </a:r>
            <a:r>
              <a:rPr lang="en-US" altLang="zh-CN" dirty="0"/>
              <a:t>4</a:t>
            </a:r>
            <a:r>
              <a:rPr lang="zh-CN" altLang="en-US" dirty="0"/>
              <a:t>为尾的边。删除后图为：</a:t>
            </a:r>
            <a:endParaRPr kumimoji="1" lang="zh-CN" altLang="en-US" dirty="0"/>
          </a:p>
        </p:txBody>
      </p:sp>
      <p:pic>
        <p:nvPicPr>
          <p:cNvPr id="9220" name="Picture 4" descr="浅谈什么是图拓扑排序">
            <a:extLst>
              <a:ext uri="{FF2B5EF4-FFF2-40B4-BE49-F238E27FC236}">
                <a16:creationId xmlns:a16="http://schemas.microsoft.com/office/drawing/2014/main" id="{E68EE5FC-1849-F641-931E-70203B88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3" y="3534884"/>
            <a:ext cx="8346164" cy="234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C12E-F978-0242-B2F4-4D9737F6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D2861-13D9-F94B-800B-B8A8DF27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第四步：</a:t>
            </a:r>
            <a:r>
              <a:rPr lang="zh-CN" altLang="en-US" dirty="0"/>
              <a:t>选择入度为</a:t>
            </a:r>
            <a:r>
              <a:rPr lang="en-US" altLang="zh-CN" dirty="0"/>
              <a:t>0</a:t>
            </a:r>
            <a:r>
              <a:rPr lang="zh-CN" altLang="en-US" dirty="0"/>
              <a:t>的顶点</a:t>
            </a:r>
            <a:r>
              <a:rPr lang="en-US" altLang="zh-CN" dirty="0"/>
              <a:t>3</a:t>
            </a:r>
            <a:r>
              <a:rPr lang="zh-CN" altLang="en-US" dirty="0"/>
              <a:t>，输出顶点</a:t>
            </a:r>
            <a:r>
              <a:rPr lang="en-US" altLang="zh-CN" dirty="0"/>
              <a:t>3.</a:t>
            </a:r>
            <a:r>
              <a:rPr lang="zh-CN" altLang="en-US" dirty="0"/>
              <a:t>删除顶点</a:t>
            </a:r>
            <a:r>
              <a:rPr lang="en-US" altLang="zh-CN" dirty="0"/>
              <a:t>3</a:t>
            </a:r>
            <a:r>
              <a:rPr lang="zh-CN" altLang="en-US" dirty="0"/>
              <a:t>，并删除以顶点</a:t>
            </a:r>
            <a:r>
              <a:rPr lang="en-US" altLang="zh-CN" dirty="0"/>
              <a:t>3</a:t>
            </a:r>
            <a:r>
              <a:rPr lang="zh-CN" altLang="en-US" dirty="0"/>
              <a:t>为尾的边。删除后图为：</a:t>
            </a:r>
            <a:endParaRPr kumimoji="1" lang="zh-CN" altLang="en-US" dirty="0"/>
          </a:p>
        </p:txBody>
      </p:sp>
      <p:pic>
        <p:nvPicPr>
          <p:cNvPr id="10242" name="Picture 2" descr="浅谈什么是图拓扑排序">
            <a:extLst>
              <a:ext uri="{FF2B5EF4-FFF2-40B4-BE49-F238E27FC236}">
                <a16:creationId xmlns:a16="http://schemas.microsoft.com/office/drawing/2014/main" id="{D489E9AE-9AD8-6D42-A6F0-656431B5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27" y="3429000"/>
            <a:ext cx="75692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1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BA2F8-FB27-A04B-99F1-EA29117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EA079-4806-A345-8E3B-B19B7C8B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最后剩余顶点</a:t>
            </a:r>
            <a:r>
              <a:rPr lang="en-US" altLang="zh-CN" dirty="0"/>
              <a:t>5</a:t>
            </a:r>
            <a:r>
              <a:rPr lang="zh-CN" altLang="en-US" dirty="0"/>
              <a:t>，输出顶点</a:t>
            </a:r>
            <a:r>
              <a:rPr lang="en-US" altLang="zh-CN" dirty="0"/>
              <a:t>5</a:t>
            </a:r>
            <a:r>
              <a:rPr lang="zh-CN" altLang="en-US" dirty="0"/>
              <a:t>，拓扑排序过程结束。最终的输出结果为：</a:t>
            </a:r>
            <a:endParaRPr kumimoji="1" lang="zh-CN" altLang="en-US" dirty="0"/>
          </a:p>
        </p:txBody>
      </p:sp>
      <p:pic>
        <p:nvPicPr>
          <p:cNvPr id="11266" name="Picture 2" descr="浅谈什么是图拓扑排序">
            <a:extLst>
              <a:ext uri="{FF2B5EF4-FFF2-40B4-BE49-F238E27FC236}">
                <a16:creationId xmlns:a16="http://schemas.microsoft.com/office/drawing/2014/main" id="{76A8D1A2-9A3A-DC49-B085-C6CE38BD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5" y="3429000"/>
            <a:ext cx="8812766" cy="20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180C5-7760-604A-BAB2-FE651351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拓扑排序的意义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C19F7E-F623-7F4E-A885-F4111E7D2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一、用来判环，因为有环显然不可能有拓扑序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二、用于递推，我们把边看作是一项递推关系。例如递推关系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，递推做法我们应该都会，但如果把它看做一个图，每个自然数看作节点，数值看作点权，那么每条边就相当于“贡献”。因此</a:t>
                </a:r>
                <a:r>
                  <a:rPr kumimoji="1" lang="en-US" altLang="zh-CN" dirty="0"/>
                  <a:t>n-1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n-2</a:t>
                </a:r>
                <a:r>
                  <a:rPr kumimoji="1" lang="zh-CN" altLang="en-US" dirty="0"/>
                  <a:t>这两个点都会向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去连边。因为</a:t>
                </a:r>
                <a:r>
                  <a:rPr kumimoji="1" lang="en-US" altLang="zh-CN" dirty="0"/>
                  <a:t>n-1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n-2</a:t>
                </a:r>
                <a:r>
                  <a:rPr kumimoji="1" lang="zh-CN" altLang="en-US" dirty="0"/>
                  <a:t>对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都有贡献（当然</a:t>
                </a:r>
                <a:r>
                  <a:rPr kumimoji="1" lang="en-US" altLang="zh-CN" dirty="0"/>
                  <a:t>n-2</a:t>
                </a:r>
                <a:r>
                  <a:rPr kumimoji="1" lang="zh-CN" altLang="en-US" dirty="0"/>
                  <a:t>对</a:t>
                </a:r>
                <a:r>
                  <a:rPr kumimoji="1" lang="en-US" altLang="zh-CN" dirty="0"/>
                  <a:t>n-1</a:t>
                </a:r>
                <a:r>
                  <a:rPr kumimoji="1" lang="zh-CN" altLang="en-US" dirty="0"/>
                  <a:t>也有贡献）如果我们在进行拓扑排序删去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时，顺便更新</a:t>
                </a:r>
                <a:r>
                  <a:rPr kumimoji="1" lang="en-US" altLang="zh-CN" dirty="0"/>
                  <a:t>n+1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n+2</a:t>
                </a:r>
                <a:r>
                  <a:rPr kumimoji="1" lang="zh-CN" altLang="en-US" dirty="0"/>
                  <a:t>的值，那么就可以正确求出所有自然数的值。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三、用于判断大小关系，给定一些数，假如我们只知道这些数的大小关系，不知道他们具体的值，我们可以把小的数向大的数连边，用拓扑排序来完成对大小关系的排序，最后按照拓扑序列给他们赋值。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C19F7E-F623-7F4E-A885-F4111E7D2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 r="-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9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Tarjan</a:t>
            </a:r>
            <a:r>
              <a:rPr lang="zh-CN" altLang="en-US" dirty="0"/>
              <a:t>强连通分量算法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5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连通性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首先我们要具体了解连通性的概念。</a:t>
                </a:r>
                <a:endParaRPr lang="en-US" altLang="zh-CN" dirty="0"/>
              </a:p>
              <a:p>
                <a:r>
                  <a:rPr lang="zh-CN" altLang="en-US" dirty="0"/>
                  <a:t>对于有向图而言：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强连通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弱联通</a:t>
                </a:r>
                <a:endParaRPr lang="en-US" altLang="zh-CN" dirty="0"/>
              </a:p>
              <a:p>
                <a:r>
                  <a:rPr lang="zh-CN" altLang="en-US" dirty="0"/>
                  <a:t>对于无向图而言：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双联通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拓展：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zh-CN" altLang="en-US" dirty="0"/>
                  <a:t>联通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9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对于一张有向图，如果整张图强连通，那么它是强连通图。</a:t>
            </a:r>
            <a:endParaRPr lang="en-US" altLang="zh-CN" dirty="0"/>
          </a:p>
          <a:p>
            <a:r>
              <a:rPr lang="zh-CN" altLang="en-US" dirty="0"/>
              <a:t>如果它的某个子图强连通，那么这个子图是一个强连通分量。</a:t>
            </a:r>
            <a:endParaRPr lang="en-US" altLang="zh-CN" dirty="0"/>
          </a:p>
          <a:p>
            <a:r>
              <a:rPr lang="en-US" altLang="zh-CN" dirty="0"/>
              <a:t>Tarjan</a:t>
            </a:r>
            <a:r>
              <a:rPr lang="zh-CN" altLang="en-US" dirty="0"/>
              <a:t>算法可以求出有向图的所有极大强连通分量。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524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03C00-D377-004C-9600-99F04CF9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9D19B-DA57-1547-86A6-EC9E3C600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没有环的连通图叫做树。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8BFFEF-9A0E-4845-836C-8125673A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40" y="3032107"/>
            <a:ext cx="4482856" cy="34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Tarjan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Tarjan</a:t>
                </a:r>
                <a:r>
                  <a:rPr lang="zh-CN" altLang="en-US" dirty="0"/>
                  <a:t>算法的实质是将图转成树，然后在树上求解问题。</a:t>
                </a:r>
                <a:endParaRPr lang="en-US" altLang="zh-CN" dirty="0"/>
              </a:p>
              <a:p>
                <a:r>
                  <a:rPr lang="zh-CN" altLang="en-US" dirty="0"/>
                  <a:t>首先任意构造一棵原图的生成树，并任选一个点为根。</a:t>
                </a:r>
                <a:endParaRPr lang="en-US" altLang="zh-CN" dirty="0"/>
              </a:p>
              <a:p>
                <a:r>
                  <a:rPr lang="zh-CN" altLang="en-US" dirty="0"/>
                  <a:t>深度优先遍历这棵树。对于每个节点，我们维护两个值：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𝑑𝑓𝑛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，代表访问这个节点的时间戳；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，代表这个节点的子树中所有节点，通过“向上的”非树边能访问到的最早的时间戳。</a:t>
                </a:r>
                <a:endParaRPr lang="en-US" altLang="zh-CN" dirty="0"/>
              </a:p>
              <a:p>
                <a:r>
                  <a:rPr lang="zh-CN" altLang="en-US" dirty="0"/>
                  <a:t>同时维护一个队列，代表当前遍历过的且尚未确定属于哪个强连通分量的节点，按照遍历顺序排列。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Tarjan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代码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70" y="1168400"/>
            <a:ext cx="4521200" cy="56896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828800"/>
                <a:ext cx="4184035" cy="4212560"/>
              </a:xfrm>
            </p:spPr>
            <p:txBody>
              <a:bodyPr/>
              <a:lstStyle/>
              <a:p>
                <a:r>
                  <a:rPr lang="zh-CN" altLang="en-US" dirty="0"/>
                  <a:t>打上时间戳，加入队列；</a:t>
                </a:r>
                <a:endParaRPr lang="en-US" altLang="zh-CN" dirty="0"/>
              </a:p>
              <a:p>
                <a:r>
                  <a:rPr lang="zh-CN" altLang="en-US" dirty="0"/>
                  <a:t>枚举每条从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/>
                  <a:t>发出的边；</a:t>
                </a:r>
                <a:endParaRPr lang="en-US" altLang="zh-CN" dirty="0"/>
              </a:p>
              <a:p>
                <a:r>
                  <a:rPr lang="zh-CN" altLang="en-US" dirty="0"/>
                  <a:t>第一次访问：是树边；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已在队列中：是向上的非树边；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找到了一个强连通分量（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/>
                  <a:t>是分量中第一次访问的节点）；</a:t>
                </a:r>
                <a:endParaRPr lang="en-US" altLang="zh-CN" dirty="0"/>
              </a:p>
              <a:p>
                <a:r>
                  <a:rPr lang="zh-CN" altLang="en-US" dirty="0"/>
                  <a:t>将队列中的元素标记为属于此强连通分量。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828800"/>
                <a:ext cx="4184035" cy="4212560"/>
              </a:xfrm>
              <a:blipFill>
                <a:blip r:embed="rId3"/>
                <a:stretch>
                  <a:fillRect l="-304" t="-604" r="-1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Tarjan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很明显复杂度为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，即遍历图的复杂度。</a:t>
                </a:r>
                <a:endParaRPr lang="en-US" altLang="zh-CN" dirty="0"/>
              </a:p>
              <a:p>
                <a:r>
                  <a:rPr lang="en-US" altLang="zh-CN" dirty="0"/>
                  <a:t>Tarjan</a:t>
                </a:r>
                <a:r>
                  <a:rPr lang="zh-CN" altLang="en-US" dirty="0"/>
                  <a:t>算法也可以用于求无向图中的边双连通分量，只需要稍作改动：不允许从一个点走回其父亲。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最重要的问题是：求出强连通分量之后可以干什么？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- APIO2009</a:t>
            </a:r>
            <a:br>
              <a:rPr lang="en-US" altLang="zh-CN" dirty="0"/>
            </a:br>
            <a:r>
              <a:rPr lang="en-US" altLang="zh-CN" dirty="0"/>
              <a:t>ATM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条边的有向图，每个点有点权，有一些点被标记为终止节点。从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号点出发，沿着图中的边走，最后走到一个终止节点，途中经过的点的点权和为你的收益。如果经过了一个点多次，收益也只能计算一次。求最大的收益。保证能从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号点走到某个终止节点。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≤500,000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Tarjan</a:t>
            </a:r>
            <a:r>
              <a:rPr lang="zh-CN" altLang="en-US" dirty="0"/>
              <a:t>算法 </a:t>
            </a:r>
            <a:r>
              <a:rPr lang="en-US" altLang="zh-CN" dirty="0"/>
              <a:t>- </a:t>
            </a:r>
            <a:r>
              <a:rPr lang="zh-CN" altLang="en-US" dirty="0"/>
              <a:t>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如果我们走到了某个强连通分量，那么我们就可以走遍这个强连通分量中的每个节点，然后从任意一条边走出这个强连通分量。</a:t>
                </a:r>
                <a:endParaRPr lang="en-US" altLang="zh-CN" dirty="0"/>
              </a:p>
              <a:p>
                <a:r>
                  <a:rPr lang="zh-CN" altLang="en-US" dirty="0"/>
                  <a:t>那么我们把每个强连通分量缩成一个点，并把这些点的点权和作为新的点的点权。</a:t>
                </a:r>
                <a:endParaRPr lang="en-US" altLang="zh-CN" dirty="0"/>
              </a:p>
              <a:p>
                <a:r>
                  <a:rPr lang="zh-CN" altLang="en-US" dirty="0"/>
                  <a:t>这样我们得到了一个</a:t>
                </a:r>
                <a:r>
                  <a:rPr lang="en-US" altLang="zh-CN" dirty="0"/>
                  <a:t>DAG</a:t>
                </a:r>
                <a:r>
                  <a:rPr lang="zh-CN" altLang="en-US" dirty="0"/>
                  <a:t>，似乎可以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了。</a:t>
                </a:r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表示走到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号节点的最大收益，有：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直接按照拓扑序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当然由于是</a:t>
                </a:r>
                <a:r>
                  <a:rPr lang="en-US" altLang="zh-CN" dirty="0"/>
                  <a:t>DAG</a:t>
                </a:r>
                <a:r>
                  <a:rPr lang="zh-CN" altLang="en-US" dirty="0"/>
                  <a:t>，直接做最长路也是可以的。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0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</a:t>
            </a:r>
            <a:r>
              <a:rPr lang="en-US" altLang="zh-CN" dirty="0"/>
              <a:t> – </a:t>
            </a:r>
            <a:r>
              <a:rPr lang="zh-CN" altLang="en-US" dirty="0"/>
              <a:t>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如果我们把有向图中所有极大强连通分量都视作一个节点，然后重新构图，新的图会是一个</a:t>
                </a:r>
                <a:r>
                  <a:rPr lang="en-US" altLang="zh-CN" dirty="0"/>
                  <a:t>DAG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对于无向图，新的图会是一棵树。</a:t>
                </a:r>
                <a:endParaRPr lang="en-US" altLang="zh-CN" dirty="0"/>
              </a:p>
              <a:p>
                <a:r>
                  <a:rPr lang="zh-CN" altLang="en-US" dirty="0"/>
                  <a:t>证明很简单。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更进一步地，还可以利用</a:t>
                </a:r>
                <a:r>
                  <a:rPr lang="en-US" altLang="zh-CN" dirty="0"/>
                  <a:t>Tarjan</a:t>
                </a:r>
                <a:r>
                  <a:rPr lang="zh-CN" altLang="en-US" dirty="0"/>
                  <a:t>算法求出的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𝑑𝑓𝑛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/>
                  <a:t>来求割边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割点。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/>
                  <a:t>存在儿子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𝑙𝑜𝑤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CN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𝑑𝑓𝑛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/>
                  <a:t>是割点（根需要有两个儿子满足）；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𝑙𝑜𝑤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]&gt;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𝑑𝑓𝑛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为割边（注意判断重边）；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 r="-3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83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NOIP2013</a:t>
            </a:r>
            <a:r>
              <a:rPr kumimoji="1" lang="zh-CN" altLang="en-US" dirty="0"/>
              <a:t> </a:t>
            </a:r>
            <a:r>
              <a:rPr kumimoji="1" lang="en-US" altLang="zh-CN" dirty="0"/>
              <a:t>D1P3</a:t>
            </a:r>
            <a:br>
              <a:rPr kumimoji="1" lang="zh-CN" altLang="en-US" dirty="0"/>
            </a:br>
            <a:r>
              <a:rPr kumimoji="1" lang="zh-CN" altLang="en-US" dirty="0"/>
              <a:t>货车运输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zh-CN" altLang="en-US" dirty="0"/>
                  <a:t>个询问，求两点间的一条路径，满足路径上最大的边权最小。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&lt;10000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&lt;50000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&lt;30000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NOIP2014</a:t>
            </a:r>
            <a:r>
              <a:rPr kumimoji="1" lang="zh-CN" altLang="en-US" dirty="0"/>
              <a:t> </a:t>
            </a:r>
            <a:r>
              <a:rPr kumimoji="1" lang="en-US" altLang="zh-CN" dirty="0"/>
              <a:t>D2P2</a:t>
            </a:r>
            <a:br>
              <a:rPr kumimoji="1" lang="zh-CN" altLang="en-US" dirty="0"/>
            </a:br>
            <a:r>
              <a:rPr kumimoji="1" lang="zh-CN" altLang="en-US" dirty="0"/>
              <a:t>寻找道路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条边的有向图，边的权值均为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。</a:t>
                </a:r>
              </a:p>
              <a:p>
                <a:r>
                  <a:rPr kumimoji="1" lang="zh-CN" altLang="en-US" dirty="0"/>
                  <a:t>求一条起点到终点的最短路径，满足路径上所有点的出边指向的点都可以到达终点。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7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USACO</a:t>
            </a:r>
            <a:r>
              <a:rPr lang="zh-CN" altLang="en-US" dirty="0"/>
              <a:t> </a:t>
            </a:r>
            <a:r>
              <a:rPr lang="en-US" altLang="zh-CN" dirty="0"/>
              <a:t>2014</a:t>
            </a:r>
            <a:r>
              <a:rPr lang="zh-CN" altLang="en-US" dirty="0"/>
              <a:t> </a:t>
            </a:r>
            <a:r>
              <a:rPr lang="en-US" altLang="zh-CN" dirty="0"/>
              <a:t>February</a:t>
            </a:r>
            <a:r>
              <a:rPr lang="zh-CN" altLang="en-US" dirty="0"/>
              <a:t> </a:t>
            </a:r>
            <a:r>
              <a:rPr lang="en-US" altLang="zh-CN" dirty="0"/>
              <a:t>Gold</a:t>
            </a:r>
            <a:br>
              <a:rPr lang="en-US" altLang="zh-CN" dirty="0"/>
            </a:br>
            <a:r>
              <a:rPr lang="en-US" altLang="zh-CN" dirty="0"/>
              <a:t>Roadblock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条边的无向连通图，每条边有边权。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可以选择一条边将其权值翻倍。求翻倍后从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的最短路长度最长可以是多少。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≤250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≤25000</m:t>
                    </m:r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E42C1-300E-C740-95A5-AFB98C13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C951F-F9DC-5D4F-BA00-7C56DE19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给定一个无向图，如果删去一些边后这个图变成一颗树，那么这棵树叫做该无向图的生成树。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59FDA-D405-2747-BD5D-5F049269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59" y="3318302"/>
            <a:ext cx="5867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Beijing WC 2012</a:t>
            </a:r>
            <a:br>
              <a:rPr lang="en-US" altLang="zh-CN" dirty="0"/>
            </a:br>
            <a:r>
              <a:rPr lang="zh-CN" altLang="en-US" dirty="0"/>
              <a:t>冻结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条边的无向连通图，每条边有边权。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可以将最多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条边的边权变为原来的一半。</a:t>
                </a:r>
                <a:endParaRPr lang="en-US" altLang="zh-CN" dirty="0"/>
              </a:p>
              <a:p>
                <a:r>
                  <a:rPr lang="zh-CN" altLang="en-US" dirty="0"/>
                  <a:t>求从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的最短路。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𝑘</m:t>
                    </m:r>
                    <m:r>
                      <a:rPr lang="en-US" altLang="zh-CN" b="0" i="1" smtClean="0">
                        <a:latin typeface="Cambria Math" charset="0"/>
                      </a:rPr>
                      <m:t>≤50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</m:t>
                    </m:r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NOIP2009</a:t>
            </a:r>
            <a:r>
              <a:rPr kumimoji="1" lang="zh-CN" altLang="en-US" dirty="0"/>
              <a:t> </a:t>
            </a:r>
            <a:r>
              <a:rPr kumimoji="1" lang="en-US" altLang="zh-CN" dirty="0"/>
              <a:t>P3</a:t>
            </a:r>
            <a:br>
              <a:rPr kumimoji="1" lang="zh-CN" altLang="en-US" dirty="0"/>
            </a:br>
            <a:r>
              <a:rPr kumimoji="1" lang="zh-CN" altLang="en-US" dirty="0"/>
              <a:t>最优贸易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条边的混合图。</a:t>
                </a:r>
              </a:p>
              <a:p>
                <a:r>
                  <a:rPr kumimoji="1" lang="zh-CN" altLang="en-US" dirty="0"/>
                  <a:t>一种物品在每个点有一个售价。</a:t>
                </a:r>
              </a:p>
              <a:p>
                <a:r>
                  <a:rPr kumimoji="1" lang="zh-CN" altLang="en-US" dirty="0"/>
                  <a:t>你需要从起点走到终点，沿途可以进行一次交易（购入一次物品并卖出一次），赚取差价作为收益。可以重复经过一个点。</a:t>
                </a:r>
              </a:p>
              <a:p>
                <a:r>
                  <a:rPr kumimoji="1" lang="zh-CN" altLang="en-US" dirty="0"/>
                  <a:t>求最大收益。也可以不进行交易。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BZOJ2208 – JSOI2010</a:t>
            </a:r>
            <a:br>
              <a:rPr kumimoji="1" lang="en-US" altLang="zh-CN" dirty="0"/>
            </a:br>
            <a:r>
              <a:rPr kumimoji="1" lang="zh-CN" altLang="en-US" dirty="0"/>
              <a:t>连通数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个点的有向无环图。</a:t>
                </a:r>
              </a:p>
              <a:p>
                <a:r>
                  <a:rPr kumimoji="1" lang="zh-CN" altLang="en-US" dirty="0"/>
                  <a:t>求每个点可以到多少个点。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</m:t>
                    </m:r>
                  </m:oMath>
                </a14:m>
                <a:r>
                  <a:rPr kumimoji="1" lang="zh-CN" altLang="en-US" dirty="0"/>
                  <a:t>。此处为原题的削弱。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P2</a:t>
            </a:r>
            <a:br>
              <a:rPr kumimoji="1" lang="en-US" altLang="zh-CN" dirty="0"/>
            </a:br>
            <a:r>
              <a:rPr kumimoji="1" lang="zh-CN" altLang="en-US" dirty="0"/>
              <a:t>删边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条边的无向图，依次删去其中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条边。</a:t>
                </a:r>
              </a:p>
              <a:p>
                <a:r>
                  <a:rPr kumimoji="1" lang="zh-CN" altLang="en-US" dirty="0"/>
                  <a:t>求每次删去一条边后，图中连通块的个数。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P4</a:t>
            </a:r>
            <a:br>
              <a:rPr kumimoji="1" lang="zh-CN" altLang="en-US" dirty="0"/>
            </a:br>
            <a:r>
              <a:rPr kumimoji="1" lang="zh-CN" altLang="en-US" dirty="0"/>
              <a:t>旅行路线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条边的无向图，每条边有长度和收费。</a:t>
                </a:r>
              </a:p>
              <a:p>
                <a:r>
                  <a:rPr kumimoji="1" lang="zh-CN" altLang="en-US" dirty="0"/>
                  <a:t>求从起点到终点的一条路径，要求首先长度最小，在此前提下费用最小。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 r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5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Nescafe</a:t>
            </a:r>
            <a:r>
              <a:rPr kumimoji="1" lang="zh-CN" altLang="en-US" dirty="0"/>
              <a:t> </a:t>
            </a:r>
            <a:r>
              <a:rPr kumimoji="1" lang="en-US" altLang="zh-CN" dirty="0"/>
              <a:t>II</a:t>
            </a:r>
            <a:r>
              <a:rPr kumimoji="1" lang="zh-CN" altLang="en-US" dirty="0"/>
              <a:t> </a:t>
            </a:r>
            <a:r>
              <a:rPr kumimoji="1" lang="en-US" altLang="zh-CN" dirty="0"/>
              <a:t>P2</a:t>
            </a:r>
            <a:br>
              <a:rPr kumimoji="1" lang="zh-CN" altLang="en-US" dirty="0"/>
            </a:br>
            <a:r>
              <a:rPr kumimoji="1" lang="zh-CN" altLang="en-US" dirty="0"/>
              <a:t>黑暗城堡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条边的无向连通图，每条边有边权。</a:t>
                </a:r>
              </a:p>
              <a:p>
                <a:r>
                  <a:rPr kumimoji="1" lang="zh-CN" altLang="en-US" dirty="0"/>
                  <a:t>求有多少棵生成树满足，树上从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号点到每个点的路径长度等于原图中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号点到该点的最短路长度。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−1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模拟题</a:t>
            </a:r>
            <a:r>
              <a:rPr kumimoji="1" lang="en-US" altLang="zh-CN" dirty="0"/>
              <a:t>2</a:t>
            </a:r>
            <a:br>
              <a:rPr kumimoji="1" lang="zh-CN" altLang="en-US" dirty="0"/>
            </a:br>
            <a:r>
              <a:rPr kumimoji="1" lang="zh-CN" altLang="en-US" dirty="0"/>
              <a:t>公共路径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条边的无向图，每条边有边权。</a:t>
                </a:r>
              </a:p>
              <a:p>
                <a:r>
                  <a:rPr kumimoji="1" lang="zh-CN" altLang="en-US" dirty="0"/>
                  <a:t>有两对起点终点，分别求这两对点间的最短路，并使得其公共部分最长。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 r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4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模拟题</a:t>
            </a:r>
            <a:r>
              <a:rPr kumimoji="1" lang="en-US" altLang="zh-CN" dirty="0"/>
              <a:t>3</a:t>
            </a:r>
            <a:br>
              <a:rPr kumimoji="1" lang="zh-CN" altLang="en-US" dirty="0"/>
            </a:br>
            <a:r>
              <a:rPr kumimoji="1" lang="zh-CN" altLang="en-US" dirty="0"/>
              <a:t> </a:t>
            </a:r>
            <a:r>
              <a:rPr kumimoji="1" lang="en-US" altLang="zh-CN" dirty="0" err="1"/>
              <a:t>Xor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条边的无向图，每条边有边权。</a:t>
                </a:r>
              </a:p>
              <a:p>
                <a:r>
                  <a:rPr kumimoji="1" lang="zh-CN" altLang="en-US" dirty="0"/>
                  <a:t>判断是否所有环的边权异或和均为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边权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6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POJ3177</a:t>
            </a:r>
            <a:br>
              <a:rPr lang="en-US" dirty="0"/>
            </a:br>
            <a:r>
              <a:rPr lang="en-US" dirty="0"/>
              <a:t>Redundant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条边的无向连通图，要求添加一些边，使得任意两节点间存在至少两条不相交的路径。</a:t>
                </a:r>
                <a:endParaRPr lang="en-US" altLang="zh-CN" dirty="0"/>
              </a:p>
              <a:p>
                <a:r>
                  <a:rPr lang="zh-CN" altLang="en-US" dirty="0"/>
                  <a:t>求最少需要添加多少条边。</a:t>
                </a:r>
                <a:endParaRPr lang="en-US" altLang="zh-CN" dirty="0"/>
              </a:p>
              <a:p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𝑚</m:t>
                    </m:r>
                    <m:r>
                      <a:rPr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785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模拟题</a:t>
            </a:r>
            <a:r>
              <a:rPr kumimoji="1" lang="en-US" altLang="zh-CN" dirty="0"/>
              <a:t>4</a:t>
            </a:r>
            <a:br>
              <a:rPr kumimoji="1" lang="zh-CN" altLang="en-US" dirty="0"/>
            </a:br>
            <a:r>
              <a:rPr kumimoji="1" lang="zh-CN" altLang="en-US" dirty="0"/>
              <a:t>逃跑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条边的无向图，每条边有两个权值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。</a:t>
                </a:r>
              </a:p>
              <a:p>
                <a:r>
                  <a:rPr kumimoji="1" lang="zh-CN" altLang="en-US" dirty="0"/>
                  <a:t>有一个国王和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个骑士，初始时都处于各自的格子（同一个格子也可能有多个角色）。所有人都要移动到终点。</a:t>
                </a:r>
              </a:p>
              <a:p>
                <a:r>
                  <a:rPr kumimoji="1" lang="zh-CN" altLang="en-US" dirty="0"/>
                  <a:t>国王经过一条边的代价是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，骑士经过一条边的代价是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。</a:t>
                </a:r>
              </a:p>
              <a:p>
                <a:r>
                  <a:rPr kumimoji="1" lang="zh-CN" altLang="en-US" dirty="0"/>
                  <a:t>如果国王遇到一个骑士（即到达同一个点），则国王可以和骑士一起行动，只计算骑士的代价，国王自己不计算代价。</a:t>
                </a:r>
              </a:p>
              <a:p>
                <a:r>
                  <a:rPr kumimoji="1" lang="zh-CN" altLang="en-US" dirty="0"/>
                  <a:t>求所有人移动到终点的最小代价和。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3E764-1670-534C-90B3-C474CC1C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有向图的术语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18B7B-FB81-F14C-99E2-EA2C39D0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入度：指向某个点的边数</a:t>
            </a:r>
            <a:endParaRPr kumimoji="1" lang="en-US" altLang="zh-CN" dirty="0"/>
          </a:p>
          <a:p>
            <a:r>
              <a:rPr kumimoji="1" lang="zh-CN" altLang="en-US" dirty="0"/>
              <a:t>出度：从某个点指出的边数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F3B787-50C4-E94B-AF1D-40B27E7A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68" y="3175000"/>
            <a:ext cx="3213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SDOI2010</a:t>
            </a:r>
            <a:br>
              <a:rPr lang="en-US" dirty="0"/>
            </a:br>
            <a:r>
              <a:rPr lang="zh-CN" altLang="en-US" dirty="0"/>
              <a:t>所驼门王的宝藏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en-US" altLang="zh-CN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zh-CN" altLang="en-US" dirty="0"/>
                  <a:t>的网格，其中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个点有传送门。传送门有三类：</a:t>
                </a:r>
                <a:endParaRPr lang="en-US" altLang="zh-CN" dirty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/>
                  <a:t>可以到达任意同行的传送门；</a:t>
                </a:r>
                <a:endParaRPr lang="en-US" altLang="zh-CN" dirty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/>
                  <a:t>可以到达任意同列的传送门；</a:t>
                </a:r>
                <a:endParaRPr lang="en-US" altLang="zh-CN" dirty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/>
                  <a:t>可以到达八连通相邻的传送门。</a:t>
                </a:r>
                <a:endParaRPr lang="en-US" altLang="zh-CN" dirty="0"/>
              </a:p>
              <a:p>
                <a:r>
                  <a:rPr lang="zh-CN" altLang="en-US" dirty="0"/>
                  <a:t>从任意传送门出发，问最多可以经过多少不同的传送门。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  <m:r>
                      <a:rPr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𝐶</m:t>
                    </m:r>
                    <m:r>
                      <a:rPr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3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HAOI2016</a:t>
            </a:r>
            <a:br>
              <a:rPr lang="en-US" dirty="0"/>
            </a:br>
            <a:r>
              <a:rPr lang="zh-CN" altLang="en-US" dirty="0"/>
              <a:t>旅行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条边的无向图，每条边有边权。</a:t>
                </a:r>
                <a:endParaRPr kumimoji="1" lang="en-US" altLang="zh-CN" dirty="0"/>
              </a:p>
              <a:p>
                <a:r>
                  <a:rPr lang="zh-CN" altLang="en-US" dirty="0"/>
                  <a:t>求一条从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zh-CN" altLang="en-US" dirty="0"/>
                  <a:t>的路径，使得路径上最大边权与最小边权的比值最小。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≤500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</m:t>
                    </m:r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7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CF111D</a:t>
            </a:r>
            <a:br>
              <a:rPr kumimoji="1" lang="zh-CN" altLang="en-US" dirty="0"/>
            </a:br>
            <a:r>
              <a:rPr kumimoji="1" lang="en-US" altLang="zh-CN" dirty="0"/>
              <a:t>Edges in MST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条边的无向图，每条边有边权。</a:t>
                </a:r>
              </a:p>
              <a:p>
                <a:r>
                  <a:rPr kumimoji="1" lang="zh-CN" altLang="en-US" dirty="0"/>
                  <a:t>询问哪些边一定在最小生成树上；哪些边一定不在；哪些边可能在也可能不在。</a:t>
                </a:r>
                <a:endParaRPr kumimoji="1" lang="en-US" altLang="zh-CN" dirty="0"/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9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HNOI2012</a:t>
            </a:r>
            <a:r>
              <a:rPr lang="zh-CN" altLang="en-US" dirty="0"/>
              <a:t> </a:t>
            </a:r>
            <a:r>
              <a:rPr lang="en-US" altLang="zh-CN" dirty="0"/>
              <a:t>(World</a:t>
            </a:r>
            <a:r>
              <a:rPr lang="zh-CN" altLang="en-US" dirty="0"/>
              <a:t> </a:t>
            </a:r>
            <a:r>
              <a:rPr lang="en-US" altLang="zh-CN" dirty="0"/>
              <a:t>Finals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 </a:t>
            </a:r>
            <a:r>
              <a:rPr lang="en-US" altLang="zh-CN" dirty="0"/>
              <a:t>H)</a:t>
            </a:r>
            <a:br>
              <a:rPr lang="en-US" altLang="zh-CN" dirty="0"/>
            </a:br>
            <a:r>
              <a:rPr lang="zh-CN" altLang="en-US" dirty="0"/>
              <a:t>矿场搭建 </a:t>
            </a:r>
            <a:r>
              <a:rPr lang="en-US" altLang="zh-CN" dirty="0"/>
              <a:t>(Mining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Business)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条边的无向连通图。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从图中选出一些点打上标记，要求无论删去图中的哪个点，剩下的点都能到达有标记的点。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求最少需要标记多少点，并求有多少种选择方案。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≤50000</m:t>
                    </m:r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36191-FCFD-1046-B274-E0A6EBFE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树的等价定义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755D1-0699-EF43-BAFD-AB4174E0C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8796275" cy="41253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设</a:t>
            </a:r>
            <a:r>
              <a:rPr lang="en-US" altLang="zh-CN" dirty="0"/>
              <a:t>G</a:t>
            </a:r>
            <a:r>
              <a:rPr lang="zh-CN" altLang="en-US" dirty="0"/>
              <a:t>是树，则</a:t>
            </a:r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是没有</a:t>
            </a:r>
            <a:r>
              <a:rPr kumimoji="1" lang="zh-CN" altLang="en-US" dirty="0"/>
              <a:t>环</a:t>
            </a:r>
            <a:r>
              <a:rPr lang="zh-CN" altLang="en-US" dirty="0"/>
              <a:t>的连通图。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没有</a:t>
            </a:r>
            <a:r>
              <a:rPr kumimoji="1" lang="zh-CN" altLang="en-US" dirty="0"/>
              <a:t>环</a:t>
            </a:r>
            <a:r>
              <a:rPr lang="zh-CN" altLang="en-US" dirty="0"/>
              <a:t>，但是在</a:t>
            </a:r>
            <a:r>
              <a:rPr lang="en-US" altLang="zh-CN" dirty="0"/>
              <a:t>G</a:t>
            </a:r>
            <a:r>
              <a:rPr lang="zh-CN" altLang="en-US" dirty="0"/>
              <a:t>内添加任意一条边，就会形成</a:t>
            </a:r>
            <a:r>
              <a:rPr kumimoji="1" lang="zh-CN" altLang="en-US" dirty="0"/>
              <a:t>环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是连通的，但是如果去掉任意一条边，就不再连通。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内的任意两个顶点有且仅有一条简单路径</a:t>
            </a:r>
          </a:p>
          <a:p>
            <a:r>
              <a:rPr lang="en-US" altLang="zh-CN" dirty="0"/>
              <a:t>G</a:t>
            </a:r>
            <a:r>
              <a:rPr lang="zh-CN" altLang="en-US" dirty="0"/>
              <a:t>是连通的，设</a:t>
            </a:r>
            <a:r>
              <a:rPr lang="en-US" altLang="zh-CN" dirty="0"/>
              <a:t>G</a:t>
            </a:r>
            <a:r>
              <a:rPr lang="zh-CN" altLang="en-US" dirty="0"/>
              <a:t>的顶点数为</a:t>
            </a:r>
            <a:r>
              <a:rPr lang="en-US" altLang="zh-CN" dirty="0"/>
              <a:t>n</a:t>
            </a:r>
            <a:r>
              <a:rPr lang="zh-CN" altLang="en-US" dirty="0"/>
              <a:t>，则</a:t>
            </a:r>
            <a:r>
              <a:rPr lang="en-US" altLang="zh-CN" dirty="0"/>
              <a:t>G</a:t>
            </a:r>
            <a:r>
              <a:rPr lang="zh-CN" altLang="en-US" dirty="0"/>
              <a:t>的边数为</a:t>
            </a:r>
            <a:r>
              <a:rPr lang="en-US" altLang="zh-CN" dirty="0"/>
              <a:t>n-1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3783FA-2A38-084A-9745-094174DA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92" y="4025988"/>
            <a:ext cx="3479948" cy="26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28C3-A657-2846-82C6-F424614C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有根树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C46DD-C515-2145-8AB5-D08E9319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如果在树上选择一个顶点作为根，就可以拎着根把树“提”起来。这样的树叫有根树。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DD1278-174D-F043-A96F-CA90848D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22" y="3327400"/>
            <a:ext cx="3568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3178D-7559-E940-9CE9-DC88AE1E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1A201-EE82-6A42-8447-F67F9F15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没有圈的有向图叫做</a:t>
            </a:r>
            <a:r>
              <a:rPr kumimoji="1" lang="en-US" altLang="zh-CN" dirty="0"/>
              <a:t>DAG</a:t>
            </a:r>
            <a:r>
              <a:rPr kumimoji="1" lang="zh-CN" altLang="en-US" dirty="0"/>
              <a:t>（有向无环图）</a:t>
            </a:r>
            <a:endParaRPr kumimoji="1" lang="en-US" altLang="zh-CN" dirty="0"/>
          </a:p>
          <a:p>
            <a:r>
              <a:rPr kumimoji="1" lang="zh-CN" altLang="en-US" dirty="0"/>
              <a:t>沿着</a:t>
            </a:r>
            <a:r>
              <a:rPr kumimoji="1" lang="en-US" altLang="zh-CN" dirty="0"/>
              <a:t>DAG</a:t>
            </a:r>
            <a:r>
              <a:rPr kumimoji="1" lang="zh-CN" altLang="en-US" dirty="0"/>
              <a:t>的边走，永远不可能走回原处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DAG</a:t>
            </a:r>
            <a:r>
              <a:rPr kumimoji="1" lang="zh-CN" altLang="en-US" dirty="0"/>
              <a:t>中 ，我们可以给顶点标记一个先后顺序。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AEFC54-2F17-0F4D-A6B9-95348A04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85" y="3564862"/>
            <a:ext cx="3467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4D1A1-4900-1B44-A4C1-6E75B1BD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28A3D-4AEB-D044-ADA7-8C29D3BAB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对于有向无环图的每个顶点，我们可以给它一个编号，假设第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号顶点叫做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那么如果存在边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，那么一定有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成立。这样的编号方式叫拓扑序。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28A3D-4AEB-D044-ADA7-8C29D3BAB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5" t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1446B49-116A-7945-A52E-D6665EBD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74" y="2983706"/>
            <a:ext cx="3352800" cy="214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DDF741-CFF9-ED41-A8F3-9FE0A69AE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968" y="5531840"/>
            <a:ext cx="485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8869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重边</a:t>
            </a:r>
            <a:r>
              <a:rPr lang="en-US" altLang="zh-CN" dirty="0"/>
              <a:t>			multiple edges</a:t>
            </a:r>
          </a:p>
          <a:p>
            <a:r>
              <a:rPr lang="zh-CN" altLang="en-US" dirty="0"/>
              <a:t>自环</a:t>
            </a:r>
            <a:r>
              <a:rPr lang="en-US" altLang="zh-CN" dirty="0"/>
              <a:t>			loop</a:t>
            </a:r>
          </a:p>
          <a:p>
            <a:r>
              <a:rPr lang="zh-CN" altLang="en-US" dirty="0"/>
              <a:t>路径</a:t>
            </a:r>
            <a:r>
              <a:rPr lang="en-US" altLang="zh-CN" dirty="0"/>
              <a:t>			route</a:t>
            </a:r>
          </a:p>
          <a:p>
            <a:r>
              <a:rPr lang="zh-CN" altLang="en-US" dirty="0"/>
              <a:t>环</a:t>
            </a:r>
            <a:r>
              <a:rPr lang="en-US" altLang="zh-CN" dirty="0"/>
              <a:t>			ring</a:t>
            </a:r>
          </a:p>
          <a:p>
            <a:r>
              <a:rPr lang="zh-CN" altLang="en-US" dirty="0"/>
              <a:t>连通性</a:t>
            </a:r>
            <a:r>
              <a:rPr lang="en-US" altLang="zh-CN" dirty="0"/>
              <a:t>		connectivity</a:t>
            </a:r>
          </a:p>
          <a:p>
            <a:r>
              <a:rPr lang="zh-CN" altLang="en-US" dirty="0"/>
              <a:t>生成树</a:t>
            </a:r>
            <a:r>
              <a:rPr lang="en-US" altLang="zh-CN" dirty="0"/>
              <a:t>		spanning tree</a:t>
            </a:r>
          </a:p>
          <a:p>
            <a:r>
              <a:rPr lang="zh-CN" altLang="en-US" dirty="0"/>
              <a:t>度数</a:t>
            </a:r>
            <a:r>
              <a:rPr lang="en-US" altLang="zh-CN" dirty="0"/>
              <a:t>			degree</a:t>
            </a:r>
          </a:p>
          <a:p>
            <a:pPr lvl="1"/>
            <a:r>
              <a:rPr lang="zh-CN" altLang="en-US" dirty="0"/>
              <a:t>入度</a:t>
            </a:r>
            <a:r>
              <a:rPr lang="en-US" altLang="zh-CN" dirty="0"/>
              <a:t>		in-degree</a:t>
            </a:r>
          </a:p>
          <a:p>
            <a:pPr lvl="1"/>
            <a:r>
              <a:rPr lang="zh-CN" altLang="en-US" dirty="0"/>
              <a:t>出度</a:t>
            </a:r>
            <a:r>
              <a:rPr lang="en-US" altLang="zh-CN" dirty="0"/>
              <a:t>		out-degree</a:t>
            </a:r>
          </a:p>
          <a:p>
            <a:r>
              <a:rPr lang="zh-CN" altLang="en-US" dirty="0"/>
              <a:t>拓扑排序</a:t>
            </a:r>
            <a:r>
              <a:rPr lang="en-US" altLang="zh-CN" dirty="0"/>
              <a:t>		topological sort</a:t>
            </a:r>
          </a:p>
        </p:txBody>
      </p:sp>
    </p:spTree>
    <p:extLst>
      <p:ext uri="{BB962C8B-B14F-4D97-AF65-F5344CB8AC3E}">
        <p14:creationId xmlns:p14="http://schemas.microsoft.com/office/powerpoint/2010/main" val="28206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复杂一点的东西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独立集</a:t>
            </a:r>
            <a:r>
              <a:rPr lang="en-US" altLang="zh-CN" dirty="0"/>
              <a:t>		independent set</a:t>
            </a:r>
          </a:p>
          <a:p>
            <a:r>
              <a:rPr lang="zh-CN" altLang="en-US" dirty="0"/>
              <a:t>团</a:t>
            </a:r>
            <a:r>
              <a:rPr lang="en-US" altLang="zh-CN" dirty="0"/>
              <a:t>			clique</a:t>
            </a:r>
          </a:p>
          <a:p>
            <a:r>
              <a:rPr lang="zh-CN" altLang="en-US" dirty="0"/>
              <a:t>点覆盖</a:t>
            </a:r>
            <a:r>
              <a:rPr lang="en-US" altLang="zh-CN" dirty="0"/>
              <a:t>		dominating set</a:t>
            </a:r>
          </a:p>
          <a:p>
            <a:r>
              <a:rPr lang="zh-CN" altLang="en-US" dirty="0"/>
              <a:t>边覆盖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这些现在不讲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26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图的存储结构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目录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/>
              <a:t>概念介绍</a:t>
            </a:r>
            <a:endParaRPr lang="en-US" altLang="zh-CN" dirty="0"/>
          </a:p>
          <a:p>
            <a:r>
              <a:rPr lang="zh-CN" altLang="en-US" dirty="0"/>
              <a:t>图的存储结构</a:t>
            </a:r>
          </a:p>
          <a:p>
            <a:r>
              <a:rPr lang="zh-CN" altLang="en-US" dirty="0"/>
              <a:t>最短路</a:t>
            </a:r>
            <a:endParaRPr lang="en-US" altLang="zh-CN" dirty="0"/>
          </a:p>
          <a:p>
            <a:r>
              <a:rPr lang="zh-CN" altLang="en-US" dirty="0"/>
              <a:t>最小生成树</a:t>
            </a:r>
            <a:endParaRPr lang="en-US" altLang="zh-CN" dirty="0"/>
          </a:p>
          <a:p>
            <a:r>
              <a:rPr lang="zh-CN" altLang="en-US" dirty="0"/>
              <a:t>有向无环图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0455-51D9-804A-8B72-4D540B83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036CC-590F-2746-8D3B-011B17D6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给你一个图，如何进行储存这个图？</a:t>
            </a:r>
          </a:p>
        </p:txBody>
      </p:sp>
    </p:spTree>
    <p:extLst>
      <p:ext uri="{BB962C8B-B14F-4D97-AF65-F5344CB8AC3E}">
        <p14:creationId xmlns:p14="http://schemas.microsoft.com/office/powerpoint/2010/main" val="6826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最基础的想法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</p:spPr>
            <p:txBody>
              <a:bodyPr/>
              <a:lstStyle/>
              <a:p>
                <a:r>
                  <a:rPr kumimoji="1" lang="zh-CN" altLang="en-US" dirty="0"/>
                  <a:t>直接以二维数组形式存储</a:t>
                </a:r>
                <a:endParaRPr kumimoji="1" lang="en-US" altLang="zh-CN" dirty="0"/>
              </a:p>
              <a:p>
                <a:r>
                  <a:rPr lang="zh-CN" altLang="en-US" dirty="0"/>
                  <a:t>二维数组</a:t>
                </a:r>
                <a:r>
                  <a:rPr lang="en-US" altLang="zh-CN" dirty="0"/>
                  <a:t>a[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][j]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之间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有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边</m:t>
                            </m:r>
                          </m:e>
                          <m:e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之间无边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这种方法叫做邻接矩阵。</a:t>
                </a:r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  <a:blipFill>
                <a:blip r:embed="rId2"/>
                <a:stretch>
                  <a:fillRect l="-295" t="-5704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7366D1B-86BB-4A4A-A3F7-2B5E0F6B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18" y="4140200"/>
            <a:ext cx="5676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26215-C2D4-B84D-A264-7266E0B7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B374F-E1EB-4046-86F9-B2FD0726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邻接矩阵不适合用来存储边比较少的图。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n</a:t>
            </a:r>
            <a:r>
              <a:rPr lang="zh-CN" altLang="en-US" dirty="0"/>
              <a:t>个点的图，我们需要</a:t>
            </a:r>
            <a:r>
              <a:rPr lang="en-US" altLang="zh-CN" dirty="0"/>
              <a:t>n^2</a:t>
            </a:r>
            <a:r>
              <a:rPr lang="zh-CN" altLang="en-US" dirty="0"/>
              <a:t>大小的数组。</a:t>
            </a:r>
            <a:endParaRPr lang="en-US" altLang="zh-CN" dirty="0"/>
          </a:p>
          <a:p>
            <a:r>
              <a:rPr lang="zh-CN" altLang="en-US" dirty="0"/>
              <a:t>而有些图论题的</a:t>
            </a:r>
            <a:r>
              <a:rPr lang="en-US" altLang="zh-CN" dirty="0"/>
              <a:t>n</a:t>
            </a:r>
            <a:r>
              <a:rPr lang="zh-CN" altLang="en-US" dirty="0"/>
              <a:t>会到达</a:t>
            </a:r>
            <a:r>
              <a:rPr lang="en-US" altLang="zh-CN" dirty="0"/>
              <a:t>100000</a:t>
            </a:r>
            <a:r>
              <a:rPr lang="zh-CN" altLang="en-US" dirty="0"/>
              <a:t>，如果开一个</a:t>
            </a:r>
            <a:r>
              <a:rPr lang="en-US" altLang="zh-CN" dirty="0"/>
              <a:t>a[100000][100000]</a:t>
            </a:r>
            <a:r>
              <a:rPr lang="zh-CN" altLang="en-US" dirty="0"/>
              <a:t>大小的</a:t>
            </a:r>
            <a:r>
              <a:rPr lang="en-US" altLang="zh-CN" dirty="0"/>
              <a:t>int</a:t>
            </a:r>
            <a:r>
              <a:rPr lang="zh-CN" altLang="en-US" dirty="0"/>
              <a:t>数组，那么需要</a:t>
            </a:r>
            <a:r>
              <a:rPr lang="en-US" altLang="zh-CN" dirty="0"/>
              <a:t>37G</a:t>
            </a:r>
            <a:r>
              <a:rPr lang="zh-CN" altLang="en-US" dirty="0"/>
              <a:t>的内存。</a:t>
            </a:r>
            <a:endParaRPr lang="en-US" altLang="zh-CN" dirty="0"/>
          </a:p>
          <a:p>
            <a:r>
              <a:rPr lang="zh-CN" altLang="en-US" dirty="0"/>
              <a:t>因此，通常情况下，我们不使用邻接矩阵进行存图。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7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52601"/>
            <a:ext cx="8596668" cy="5105400"/>
          </a:xfrm>
        </p:spPr>
        <p:txBody>
          <a:bodyPr/>
          <a:lstStyle/>
          <a:p>
            <a:r>
              <a:rPr kumimoji="1" lang="zh-CN" altLang="en-US" dirty="0"/>
              <a:t>很多时候题目里边数和点数同阶（比如都为</a:t>
            </a:r>
            <a:r>
              <a:rPr kumimoji="1" lang="en-US" altLang="zh-CN" dirty="0"/>
              <a:t>100000</a:t>
            </a:r>
            <a:r>
              <a:rPr kumimoji="1" lang="zh-CN" altLang="en-US" dirty="0"/>
              <a:t>）。</a:t>
            </a:r>
          </a:p>
          <a:p>
            <a:r>
              <a:rPr kumimoji="1" lang="zh-CN" altLang="en-US" dirty="0"/>
              <a:t>有时候也会遇到特殊的图，如树，树的边数是顶点数</a:t>
            </a:r>
            <a:r>
              <a:rPr kumimoji="1" lang="en-US" altLang="zh-CN" dirty="0"/>
              <a:t>-1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通常我们需要快速知道一个点引出的所有边，即和一个点相邻的所有点。</a:t>
            </a:r>
            <a:endParaRPr kumimoji="1" lang="en-US" altLang="zh-CN" dirty="0"/>
          </a:p>
          <a:p>
            <a:r>
              <a:rPr kumimoji="1" lang="zh-CN" altLang="en-US" dirty="0"/>
              <a:t>如果是无向图呢？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12D93-936B-7248-A7D4-6EF7006C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68" y="4133850"/>
            <a:ext cx="6477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7701D-E003-DF49-A6DC-C4986A6E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邻接表的代码实现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76E4E-BA62-6947-80F9-23FAFE1B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直观的想法就是，给每一个点都开一个数组，在这个数组里存它所指向的边。</a:t>
            </a:r>
            <a:endParaRPr kumimoji="1" lang="en-US" altLang="zh-CN" dirty="0"/>
          </a:p>
          <a:p>
            <a:r>
              <a:rPr kumimoji="1" lang="zh-CN" altLang="en-US" dirty="0"/>
              <a:t>但是这样不就又变成了和之前一样的二维数组，导致空间爆炸？</a:t>
            </a:r>
            <a:endParaRPr kumimoji="1" lang="en-US" altLang="zh-CN" dirty="0"/>
          </a:p>
          <a:p>
            <a:r>
              <a:rPr kumimoji="1" lang="zh-CN" altLang="en-US" dirty="0"/>
              <a:t>我们可以开动态数组，利用</a:t>
            </a:r>
            <a:r>
              <a:rPr kumimoji="1" lang="en-US" altLang="zh-CN" dirty="0"/>
              <a:t>STL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实现。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636E6-FBAE-9B44-A8B1-CED47A97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05AF3-19C7-4D42-B816-C34F4963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389"/>
            <a:ext cx="8596668" cy="528161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的本质是变长数组。也就是可以改变长度的数组。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头文件：</a:t>
            </a:r>
            <a:r>
              <a:rPr kumimoji="1" lang="en-US" altLang="zh-CN" dirty="0"/>
              <a:t>#include&lt;vector&gt;</a:t>
            </a:r>
          </a:p>
          <a:p>
            <a:r>
              <a:rPr kumimoji="1" lang="zh-CN" altLang="en-US" dirty="0"/>
              <a:t>声明：</a:t>
            </a:r>
            <a:r>
              <a:rPr kumimoji="1" lang="en-US" altLang="zh-CN" dirty="0"/>
              <a:t>vector&lt;int&gt; v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vector&lt;int&gt; v[N]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vector&lt;long long&gt; v</a:t>
            </a:r>
          </a:p>
          <a:p>
            <a:pPr marL="0" indent="0">
              <a:buNone/>
            </a:pPr>
            <a:r>
              <a:rPr kumimoji="1" lang="zh-CN" altLang="en-US" dirty="0"/>
              <a:t>常用语句：</a:t>
            </a:r>
            <a:endParaRPr kumimoji="1" lang="en-US" altLang="zh-CN" dirty="0"/>
          </a:p>
          <a:p>
            <a:r>
              <a:rPr kumimoji="1" lang="zh-CN" altLang="en-US" dirty="0"/>
              <a:t>往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中添加元素</a:t>
            </a:r>
            <a:r>
              <a:rPr kumimoji="1" lang="en-US" altLang="zh-CN" dirty="0"/>
              <a:t>x</a:t>
            </a:r>
            <a:r>
              <a:rPr kumimoji="1" lang="zh-CN" altLang="en-US" dirty="0"/>
              <a:t>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v.push_back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kumimoji="1" lang="zh-CN" altLang="en-US" dirty="0"/>
              <a:t>获取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的大小：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v.size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kumimoji="1" lang="zh-CN" altLang="en-US" dirty="0"/>
              <a:t>获取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个元素：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v[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kumimoji="1" lang="zh-CN" altLang="en-US" dirty="0"/>
              <a:t>修改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的第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 </a:t>
            </a:r>
            <a:r>
              <a:rPr kumimoji="1" lang="zh-CN" altLang="en-US" dirty="0"/>
              <a:t>个元素为 </a:t>
            </a:r>
            <a:r>
              <a:rPr kumimoji="1" lang="en-US" altLang="zh-CN" dirty="0"/>
              <a:t>x</a:t>
            </a:r>
            <a:r>
              <a:rPr kumimoji="1" lang="zh-CN" altLang="en-US" dirty="0"/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v[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]=x;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清空</a:t>
            </a:r>
            <a:r>
              <a:rPr kumimoji="1" lang="en-US" altLang="zh-CN" dirty="0"/>
              <a:t>vector </a:t>
            </a:r>
            <a:r>
              <a:rPr kumimoji="1" lang="zh-CN" altLang="en-US" dirty="0"/>
              <a:t>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v.clear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kumimoji="1" lang="en-US" altLang="zh-CN" dirty="0"/>
          </a:p>
          <a:p>
            <a:r>
              <a:rPr kumimoji="1" lang="zh-CN" altLang="en-US" dirty="0"/>
              <a:t>遍历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v.size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();++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//... 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对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排序：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sort(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68295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2C531-E986-FB44-AC0C-021FE557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邻接表的代码实现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15BF3-D599-7A4F-B5D1-CD9FACB3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41811"/>
          </a:xfrm>
        </p:spPr>
        <p:txBody>
          <a:bodyPr/>
          <a:lstStyle/>
          <a:p>
            <a:r>
              <a:rPr kumimoji="1" lang="zh-CN" altLang="en-US" dirty="0"/>
              <a:t>首先，开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个变长数组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，也就是变长数组的数组：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vector&lt;int&gt; g[100005]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（方括号中的数可以比题目中点的最大值略大一些，比如题目中点的最大值是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100000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，那么略大一些，开到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100005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就差不多了）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这个声明的含义是：初始化了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100005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g[0]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是一个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是一个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g[2]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是一个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vector……</a:t>
            </a:r>
          </a:p>
          <a:p>
            <a:pPr marL="0" indent="0">
              <a:buNone/>
            </a:pP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我们用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g[u]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代表从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出发能到达的节点。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B49DE-E4EE-A94D-93BF-9B73FEE7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邻接表的代码实现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995A2-B6F5-7F44-B46B-ED96F2B6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声明：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vector&lt;int&gt; g[100005];</a:t>
            </a:r>
          </a:p>
          <a:p>
            <a:r>
              <a:rPr kumimoji="1" lang="zh-CN" altLang="en-US" dirty="0"/>
              <a:t>加边</a:t>
            </a:r>
            <a:r>
              <a:rPr kumimoji="1" lang="en-US" altLang="zh-CN" dirty="0"/>
              <a:t>u-&gt;v</a:t>
            </a:r>
            <a:r>
              <a:rPr kumimoji="1" lang="zh-CN" altLang="en-US" dirty="0"/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g[u].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push_back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(v);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清空第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g[u].clear();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对第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进行排序：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sort(g[u].begin(), g[u].end());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3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02F9B-A6E9-E04A-A2D8-F852C4FB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【</a:t>
            </a:r>
            <a:r>
              <a:rPr kumimoji="1" lang="zh-CN" altLang="en-US" dirty="0"/>
              <a:t>例题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图的存储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D74BDA-EAAE-D747-9AE0-E37898D1D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25601"/>
                <a:ext cx="8596668" cy="5397500"/>
              </a:xfrm>
            </p:spPr>
            <p:txBody>
              <a:bodyPr/>
              <a:lstStyle/>
              <a:p>
                <a:r>
                  <a:rPr kumimoji="1" lang="zh-CN" altLang="en-US" dirty="0"/>
                  <a:t>给定一个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个点，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条边的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无向简单</a:t>
                </a:r>
                <a:r>
                  <a:rPr kumimoji="1" lang="zh-CN" altLang="en-US" dirty="0"/>
                  <a:t>图。请按照从小到大的顺序输出与每一个点相邻的点。</a:t>
                </a:r>
                <a:endParaRPr kumimoji="1" lang="en-US" altLang="zh-CN" dirty="0"/>
              </a:p>
              <a:p>
                <a:r>
                  <a:rPr kumimoji="1" lang="en-US" altLang="zh-CN" dirty="0"/>
                  <a:t>【</a:t>
                </a:r>
                <a:r>
                  <a:rPr kumimoji="1" lang="zh-CN" altLang="en-US" dirty="0"/>
                  <a:t>输入</a:t>
                </a:r>
                <a:r>
                  <a:rPr kumimoji="1" lang="en-US" altLang="zh-CN" dirty="0"/>
                  <a:t>】</a:t>
                </a:r>
              </a:p>
              <a:p>
                <a:r>
                  <a:rPr kumimoji="1" lang="zh-CN" altLang="en-US" dirty="0"/>
                  <a:t>第一行为两个整数</a:t>
                </a:r>
                <a:r>
                  <a:rPr kumimoji="1" lang="en-US" altLang="zh-CN" dirty="0"/>
                  <a:t>n, m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2×10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，分别代表点数和边数。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接下来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行，每行两个整数</a:t>
                </a:r>
                <a:r>
                  <a:rPr kumimoji="1" lang="en-US" altLang="zh-CN" dirty="0"/>
                  <a:t>u,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，代表</a:t>
                </a:r>
                <a:r>
                  <a:rPr kumimoji="1" lang="en-US" altLang="zh-CN" dirty="0"/>
                  <a:t>u</a:t>
                </a:r>
                <a:r>
                  <a:rPr kumimoji="1" lang="zh-CN" altLang="en-US" dirty="0"/>
                  <a:t>到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有一条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无向边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kumimoji="1" lang="en-US" altLang="zh-CN" dirty="0"/>
                  <a:t>【</a:t>
                </a:r>
                <a:r>
                  <a:rPr kumimoji="1" lang="zh-CN" altLang="en-US" dirty="0"/>
                  <a:t>输出</a:t>
                </a:r>
                <a:r>
                  <a:rPr kumimoji="1" lang="en-US" altLang="zh-CN" dirty="0"/>
                  <a:t>】</a:t>
                </a:r>
              </a:p>
              <a:p>
                <a:r>
                  <a:rPr kumimoji="1" lang="zh-CN" altLang="en-US" dirty="0"/>
                  <a:t>输出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行，第 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 行为与第 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 个顶点相邻的点，并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从小到大</a:t>
                </a:r>
                <a:r>
                  <a:rPr kumimoji="1" lang="zh-CN" altLang="en-US" dirty="0"/>
                  <a:t>输出，如果该点没有相邻点，则输出空行。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提示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：使用</a:t>
                </a:r>
                <a:r>
                  <a:rPr kumimoji="1" lang="en-US" altLang="zh-CN" dirty="0"/>
                  <a:t>vector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sort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提示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：注意数据范围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提示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：注意是多组数据</a:t>
                </a:r>
                <a:endParaRPr kumimoji="1" lang="en-US" altLang="zh-CN" dirty="0"/>
              </a:p>
              <a:p>
                <a:r>
                  <a:rPr lang="en-US" altLang="zh-CN" dirty="0">
                    <a:hlinkClick r:id="rId2"/>
                  </a:rPr>
                  <a:t>https://www.luogu.com.cn/problem/U128153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D74BDA-EAAE-D747-9AE0-E37898D1D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25601"/>
                <a:ext cx="8596668" cy="5397500"/>
              </a:xfrm>
              <a:blipFill>
                <a:blip r:embed="rId3"/>
                <a:stretch>
                  <a:fillRect l="-295" t="-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5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37D31-70D0-8946-A0C7-FC70EB2F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B952-A4E2-4D4F-8C6E-936227415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1C1297-83CF-3E42-A46C-5E1FEBAE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6738349" cy="3880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BB6235-C16D-8546-9186-DB98C9C9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93" y="3031211"/>
            <a:ext cx="6889307" cy="16791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92B1A7-FD82-0E47-A385-95103ABF0595}"/>
              </a:ext>
            </a:extLst>
          </p:cNvPr>
          <p:cNvSpPr txBox="1"/>
          <p:nvPr/>
        </p:nvSpPr>
        <p:spPr>
          <a:xfrm>
            <a:off x="1477926" y="1438601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vector</a:t>
            </a:r>
            <a:endParaRPr kumimoji="1"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FA5E4E-D340-534D-8AB1-E953DD00B230}"/>
              </a:ext>
            </a:extLst>
          </p:cNvPr>
          <p:cNvSpPr txBox="1"/>
          <p:nvPr/>
        </p:nvSpPr>
        <p:spPr>
          <a:xfrm>
            <a:off x="7488984" y="2507991"/>
            <a:ext cx="38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邻接表（注意数组大小）</a:t>
            </a:r>
          </a:p>
        </p:txBody>
      </p:sp>
    </p:spTree>
    <p:extLst>
      <p:ext uri="{BB962C8B-B14F-4D97-AF65-F5344CB8AC3E}">
        <p14:creationId xmlns:p14="http://schemas.microsoft.com/office/powerpoint/2010/main" val="346127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810A7-8B13-564D-B870-8C14059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0BEB4-A0F5-044C-B60E-33D792B1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D5A17-A072-CD40-A0E7-21CD4C97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06" y="63500"/>
            <a:ext cx="7454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60EFD-1312-C845-858B-2F83E3AD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邻接表存储带权图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F49C4-90B5-EF47-AB40-3CD76F152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540B0-8354-5A4E-B023-1DF09F19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80" y="2862338"/>
            <a:ext cx="4701718" cy="19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链式前向星（拓展内容）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1" y="2162269"/>
            <a:ext cx="5799667" cy="243812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68965" y="2162269"/>
            <a:ext cx="8596668" cy="455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在链式前向星中，我们存储的是边。</a:t>
            </a:r>
            <a:endParaRPr kumimoji="1" lang="en-US" altLang="zh-CN" dirty="0"/>
          </a:p>
          <a:p>
            <a:r>
              <a:rPr kumimoji="1" lang="en-US" altLang="zh-CN" dirty="0"/>
              <a:t>head[u]</a:t>
            </a:r>
            <a:r>
              <a:rPr kumimoji="1" lang="zh-CN" altLang="en-US" dirty="0"/>
              <a:t>：从</a:t>
            </a:r>
            <a:r>
              <a:rPr kumimoji="1" lang="en-US" altLang="zh-CN" dirty="0"/>
              <a:t>u</a:t>
            </a:r>
            <a:r>
              <a:rPr kumimoji="1" lang="zh-CN" altLang="en-US" dirty="0"/>
              <a:t>出发的最后一条边的</a:t>
            </a:r>
            <a:r>
              <a:rPr kumimoji="1" lang="zh-CN" altLang="en-US" dirty="0">
                <a:solidFill>
                  <a:srgbClr val="FF0000"/>
                </a:solidFill>
              </a:rPr>
              <a:t>编号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struct edge</a:t>
            </a:r>
            <a:r>
              <a:rPr kumimoji="1" lang="zh-CN" altLang="en-US" dirty="0"/>
              <a:t>：一个结构体，代表边，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代表该顶点上一条边的编号，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代表这条边所指向的顶点，</a:t>
            </a:r>
            <a:r>
              <a:rPr kumimoji="1" lang="en-US" altLang="zh-CN" dirty="0"/>
              <a:t>w</a:t>
            </a:r>
            <a:r>
              <a:rPr kumimoji="1" lang="zh-CN" altLang="en-US" dirty="0"/>
              <a:t>代表边权。</a:t>
            </a:r>
          </a:p>
        </p:txBody>
      </p:sp>
    </p:spTree>
    <p:extLst>
      <p:ext uri="{BB962C8B-B14F-4D97-AF65-F5344CB8AC3E}">
        <p14:creationId xmlns:p14="http://schemas.microsoft.com/office/powerpoint/2010/main" val="12956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链式前向星的遍历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如果要遍历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发出的所有边：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38" y="2633134"/>
            <a:ext cx="5046133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图的遍历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5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BE659-06CA-494C-9ED5-9DB07700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图的遍历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0D544-8CC8-CA47-892F-D2446F59A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从图的某个顶点出发访问遍图中所有顶点，且每个顶点仅被访问一次。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4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7EA1D-19DD-A24E-AA29-B0E7E39A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深度优先遍历（</a:t>
            </a:r>
            <a:r>
              <a:rPr kumimoji="1" lang="en-US" altLang="zh-CN" dirty="0"/>
              <a:t>DFS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58872-ADBE-2948-989B-9A91D93B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6273800"/>
          </a:xfrm>
        </p:spPr>
        <p:txBody>
          <a:bodyPr/>
          <a:lstStyle/>
          <a:p>
            <a:r>
              <a:rPr lang="zh-CN" altLang="en-US" dirty="0"/>
              <a:t>大致流程如下：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、访问指定的起始顶点；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、若当前访问的顶点的相邻顶点有未被访问的，则选其中一个进行访问；否则，退回到最近访问过的顶点；直到与该顶点相邻的全部顶点都访问完毕；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、若此时图中尚有顶点未被访问，则再选其中一个顶点作为起始顶点并访问之。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上图的访问序列为：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， </a:t>
            </a:r>
            <a:r>
              <a:rPr lang="en-US" altLang="zh-CN" dirty="0"/>
              <a:t>G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15461-9B96-6645-A7B4-A5B40553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15186"/>
            <a:ext cx="3654169" cy="2712373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473EC18-48C1-0B49-85F2-8C21CE4B2938}"/>
              </a:ext>
            </a:extLst>
          </p:cNvPr>
          <p:cNvCxnSpPr>
            <a:cxnSpLocks/>
          </p:cNvCxnSpPr>
          <p:nvPr/>
        </p:nvCxnSpPr>
        <p:spPr>
          <a:xfrm>
            <a:off x="4114800" y="4786772"/>
            <a:ext cx="13716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64DDE8E-4E67-5E49-9542-95F914BA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474" y="3275212"/>
            <a:ext cx="4210050" cy="30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E0CCB-0373-FB4D-8872-0486DE9E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深度优先遍历（</a:t>
            </a:r>
            <a:r>
              <a:rPr kumimoji="1" lang="en-US" altLang="zh-CN" dirty="0"/>
              <a:t>DFS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C9F06-F811-1E4C-85D0-35ED89B8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伪代码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DFS(u):</a:t>
            </a: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标记节点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为已访问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对于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的每个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未被访问过的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相邻顶点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：</a:t>
            </a:r>
          </a:p>
          <a:p>
            <a:pPr marL="0" indent="0">
              <a:buNone/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DFS(v)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AE821-6A1D-D740-862B-8C93D2B4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54B61-B85F-4044-BBD9-ED46D912C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9301"/>
            <a:ext cx="8596668" cy="4022062"/>
          </a:xfrm>
        </p:spPr>
        <p:txBody>
          <a:bodyPr/>
          <a:lstStyle/>
          <a:p>
            <a:r>
              <a:rPr kumimoji="1" lang="zh-CN" altLang="en-US" dirty="0"/>
              <a:t>左边是给定的图，右边是给定图的邻接表。求这个图从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开始进行</a:t>
            </a:r>
            <a:r>
              <a:rPr kumimoji="1" lang="en-US" altLang="zh-CN" dirty="0"/>
              <a:t>DFS</a:t>
            </a:r>
            <a:r>
              <a:rPr kumimoji="1" lang="zh-CN" altLang="en-US" dirty="0"/>
              <a:t>的遍历顺序。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B8FB85-57B0-204E-8D61-50F72A65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4" y="2825750"/>
            <a:ext cx="3278981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0D9F1B3-ADA0-6D44-962C-3450433D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2825750"/>
            <a:ext cx="47117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EFC34-EDC5-D942-9D54-3677A6BC7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89000"/>
            <a:ext cx="8596668" cy="5152363"/>
          </a:xfrm>
        </p:spPr>
        <p:txBody>
          <a:bodyPr/>
          <a:lstStyle/>
          <a:p>
            <a:r>
              <a:rPr kumimoji="1" lang="zh-CN" altLang="en-US" dirty="0"/>
              <a:t>我们还需要使用一个一维数组</a:t>
            </a:r>
            <a:r>
              <a:rPr kumimoji="1" lang="en-US" altLang="zh-CN" dirty="0"/>
              <a:t>vis</a:t>
            </a:r>
            <a:r>
              <a:rPr kumimoji="1" lang="zh-CN" altLang="en-US" dirty="0"/>
              <a:t>来存储所有的顶点，对应的下标的元素为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或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代表已经访问，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代表还没有被访问。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众所周知，函数的调用是用隐式的栈来实现的。现在我们把这个隐式的栈画出来，模仿函数的调用过程。</a:t>
            </a:r>
            <a:endParaRPr kumimoji="1" lang="en-US" altLang="zh-CN" dirty="0"/>
          </a:p>
          <a:p>
            <a:r>
              <a:rPr kumimoji="1" lang="zh-CN" altLang="en-US" dirty="0"/>
              <a:t>回顾一下，栈是一个后进先出的数据结构，和递归过程十分相似。</a:t>
            </a:r>
            <a:endParaRPr kumimoji="1" lang="en-US" altLang="zh-CN" dirty="0"/>
          </a:p>
          <a:p>
            <a:r>
              <a:rPr kumimoji="1" lang="zh-CN" altLang="en-US" dirty="0"/>
              <a:t>初始节点从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开始，因此我们先访问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。将</a:t>
            </a:r>
            <a:r>
              <a:rPr kumimoji="1" lang="en-US" altLang="zh-CN" dirty="0"/>
              <a:t>0</a:t>
            </a:r>
            <a:r>
              <a:rPr kumimoji="1" lang="zh-CN" altLang="en-US" dirty="0"/>
              <a:t>进栈，</a:t>
            </a:r>
            <a:r>
              <a:rPr kumimoji="1" lang="en-US" altLang="zh-CN" dirty="0"/>
              <a:t>vis[0]</a:t>
            </a:r>
            <a:r>
              <a:rPr kumimoji="1" lang="zh-CN" altLang="en-US" dirty="0"/>
              <a:t>处置为</a:t>
            </a:r>
            <a:r>
              <a:rPr kumimoji="1" lang="en-US" altLang="zh-CN" dirty="0"/>
              <a:t>1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037529-B1C3-FC4D-ADDD-D59999C5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196" y="1797050"/>
            <a:ext cx="6596944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65370F-A044-D74F-B17F-33A421BB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57" y="5518150"/>
            <a:ext cx="6959221" cy="133985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0153D8B-B261-F649-A181-FBDBF49A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9" y="4368800"/>
            <a:ext cx="1562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3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节点（点）</a:t>
                </a:r>
                <a:r>
                  <a:rPr lang="en-US" altLang="zh-CN" dirty="0"/>
                  <a:t>	vertex</a:t>
                </a:r>
              </a:p>
              <a:p>
                <a:r>
                  <a:rPr lang="zh-CN" altLang="en-US" dirty="0"/>
                  <a:t>边</a:t>
                </a:r>
                <a:r>
                  <a:rPr lang="en-US" altLang="zh-CN" dirty="0"/>
                  <a:t>			edge</a:t>
                </a:r>
              </a:p>
              <a:p>
                <a:r>
                  <a:rPr lang="zh-CN" altLang="en-US" dirty="0"/>
                  <a:t>点集</a:t>
                </a: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边集</a:t>
                </a: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图</a:t>
                </a:r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0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FFC5-4422-064F-A7E1-80F4557F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57496"/>
            <a:ext cx="6193366" cy="53428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由邻接表可知，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的下一个相邻顶点是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未被访问过，于是访问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4D809-1C59-D043-93FF-89A33DA7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6" y="1751015"/>
            <a:ext cx="5212784" cy="3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3E201D-39A6-2C4D-863D-A34FD642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771"/>
            <a:ext cx="5285932" cy="101769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BAF161-895D-C64D-B827-01AE1555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32" y="421265"/>
            <a:ext cx="1562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C67DB6-DCC3-084B-B027-02774B741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018" y="5341446"/>
            <a:ext cx="5285932" cy="109312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84E880D-4F35-1D46-A167-2FB6647E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32" y="3947536"/>
            <a:ext cx="15621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5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FFC5-4422-064F-A7E1-80F4557F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57496"/>
            <a:ext cx="6193366" cy="53428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由邻接表可知，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的下一个相邻顶点是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被访问过，跳过，于是访问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未被访问，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进栈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4D809-1C59-D043-93FF-89A33DA7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6" y="1751015"/>
            <a:ext cx="5212784" cy="3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6FF869-CEE2-384E-816A-EB42009C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850103"/>
            <a:ext cx="5285932" cy="109312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0CD51D6-98BF-6942-B3A6-F0D8B4A9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32" y="544515"/>
            <a:ext cx="15621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11CE92-80F3-D446-B757-FEDF97EFF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8" y="5256133"/>
            <a:ext cx="5212784" cy="110440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4C0E771-33D0-B444-A962-D06F73C0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32" y="3965572"/>
            <a:ext cx="1612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FFC5-4422-064F-A7E1-80F4557F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57496"/>
            <a:ext cx="6193366" cy="53428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由邻接表可知，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的下一个相邻顶点是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被访问过，跳过，于是访问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未被访问，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进栈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4D809-1C59-D043-93FF-89A33DA7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6" y="1751015"/>
            <a:ext cx="5212784" cy="3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6A55D9-DDBF-7A4C-B43E-55A2213A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" y="1841426"/>
            <a:ext cx="5212784" cy="11044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F4F42A0-2882-8C45-B22F-202AFDF8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550865"/>
            <a:ext cx="1612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E6E952-4843-C643-B0F1-F37B72A64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79" y="5202732"/>
            <a:ext cx="5094979" cy="1104403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89AA363-4A82-1B40-8166-F2D9C7A5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58" y="3983035"/>
            <a:ext cx="15494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FFC5-4422-064F-A7E1-80F4557F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57496"/>
            <a:ext cx="6193366" cy="53428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由邻接表可知，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的下一个相邻顶点是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被访问过，跳过，于是访问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未被访问，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进栈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4D809-1C59-D043-93FF-89A33DA7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6" y="1751015"/>
            <a:ext cx="5212784" cy="3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E6E952-4843-C643-B0F1-F37B72A6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1" y="1808662"/>
            <a:ext cx="5094979" cy="1104403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89AA363-4A82-1B40-8166-F2D9C7A5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588965"/>
            <a:ext cx="15494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E52A76-E259-6447-B59C-E38E2C0EA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37" y="5430762"/>
            <a:ext cx="5144320" cy="92717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E4C44F4-A5E2-D141-8967-34EE9DEA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3944936"/>
            <a:ext cx="14478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7FFC5-4422-064F-A7E1-80F4557F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57496"/>
            <a:ext cx="6193366" cy="53428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由于与</a:t>
            </a:r>
            <a:r>
              <a:rPr kumimoji="1" lang="en-US" altLang="zh-CN" dirty="0"/>
              <a:t>4</a:t>
            </a:r>
            <a:r>
              <a:rPr kumimoji="1" lang="zh-CN" altLang="en-US" dirty="0"/>
              <a:t>相邻的顶点都已经访问过了，所以把</a:t>
            </a:r>
            <a:r>
              <a:rPr kumimoji="1" lang="en-US" altLang="zh-CN" dirty="0"/>
              <a:t>4</a:t>
            </a:r>
            <a:r>
              <a:rPr kumimoji="1" lang="zh-CN" altLang="en-US" dirty="0"/>
              <a:t>出栈，同样，与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</a:t>
            </a:r>
            <a:r>
              <a:rPr kumimoji="1" lang="zh-CN" altLang="en-US" dirty="0"/>
              <a:t>相邻的顶点都已经访问过了，最后回退到顶点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，继续访问未访问过的</a:t>
            </a:r>
            <a:r>
              <a:rPr kumimoji="1" lang="en-US" altLang="zh-CN" dirty="0"/>
              <a:t>2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之后，访问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，然后继续回退，直到栈空，此时函数返回，遍历结束。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54D809-1C59-D043-93FF-89A33DA7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6" y="1751015"/>
            <a:ext cx="5212784" cy="37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E52A76-E259-6447-B59C-E38E2C0E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7" y="1925562"/>
            <a:ext cx="5144320" cy="92717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E4C44F4-A5E2-D141-8967-34EE9DEA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39736"/>
            <a:ext cx="14478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2EE0F-D029-B947-9D36-C7CB428E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E0306-452C-B144-B67D-D28884A23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最后，我们把访问的节点按照顺序收集起来，就得到了最后的访问顺序：</a:t>
            </a:r>
            <a:endParaRPr kumimoji="1" lang="en-US" altLang="zh-CN" dirty="0"/>
          </a:p>
          <a:p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虽然上面的演示中用到了栈，但是实际上递归函数就是在隐式的利用栈，所以实际上我们不需要自己写一个栈来实现深度优先遍历。</a:t>
            </a:r>
          </a:p>
        </p:txBody>
      </p:sp>
    </p:spTree>
    <p:extLst>
      <p:ext uri="{BB962C8B-B14F-4D97-AF65-F5344CB8AC3E}">
        <p14:creationId xmlns:p14="http://schemas.microsoft.com/office/powerpoint/2010/main" val="11203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8A765-49DF-7C48-860F-A7DF2784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深度优先遍历的代码实现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5D496F-7B44-634C-AF28-99D218F9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1403D7-DC9F-5F4D-AC0C-59F7EDC9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09790"/>
            <a:ext cx="804051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7EA1D-19DD-A24E-AA29-B0E7E39A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广度优先遍历（</a:t>
            </a:r>
            <a:r>
              <a:rPr kumimoji="1" lang="en-US" altLang="zh-CN" dirty="0"/>
              <a:t>BFS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58872-ADBE-2948-989B-9A91D93B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1000"/>
            <a:ext cx="8596668" cy="3880773"/>
          </a:xfrm>
        </p:spPr>
        <p:txBody>
          <a:bodyPr/>
          <a:lstStyle/>
          <a:p>
            <a:r>
              <a:rPr lang="zh-CN" altLang="en-US" dirty="0"/>
              <a:t>从图中某顶点</a:t>
            </a:r>
            <a:r>
              <a:rPr lang="en-US" altLang="zh-CN" dirty="0"/>
              <a:t> x </a:t>
            </a:r>
            <a:r>
              <a:rPr lang="zh-CN" altLang="en-US" dirty="0"/>
              <a:t>出发，在访问了</a:t>
            </a:r>
            <a:r>
              <a:rPr lang="en-US" altLang="zh-CN" dirty="0"/>
              <a:t> x </a:t>
            </a:r>
            <a:r>
              <a:rPr lang="zh-CN" altLang="en-US" dirty="0"/>
              <a:t>之后依次访问</a:t>
            </a:r>
            <a:r>
              <a:rPr lang="en-US" altLang="zh-CN" dirty="0"/>
              <a:t> x </a:t>
            </a:r>
            <a:r>
              <a:rPr lang="zh-CN" altLang="en-US" dirty="0"/>
              <a:t>的各个未曾访问过的邻接点，然后分别从这些邻接点出发依次访问它们的邻接点，使得先被访问的顶点的邻接点先于后被访问的顶点的邻接点被访问，直至图中所有已被访问的顶点的邻接点都被访问到。</a:t>
            </a:r>
          </a:p>
        </p:txBody>
      </p:sp>
    </p:spTree>
    <p:extLst>
      <p:ext uri="{BB962C8B-B14F-4D97-AF65-F5344CB8AC3E}">
        <p14:creationId xmlns:p14="http://schemas.microsoft.com/office/powerpoint/2010/main" val="14596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62584-6A99-CD41-A550-E7DF1C48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B3820-F564-4F4D-9A4D-62145C7BE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889"/>
            <a:ext cx="8596668" cy="3880773"/>
          </a:xfrm>
        </p:spPr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步</a:t>
            </a:r>
            <a:r>
              <a:rPr lang="zh-CN" altLang="en-US" dirty="0"/>
              <a:t>：访问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步</a:t>
            </a:r>
            <a:r>
              <a:rPr lang="zh-CN" altLang="en-US" dirty="0"/>
              <a:t>：依次访问</a:t>
            </a:r>
            <a:r>
              <a:rPr lang="en-US" altLang="zh-CN" dirty="0"/>
              <a:t>C,D,F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步</a:t>
            </a:r>
            <a:r>
              <a:rPr lang="zh-CN" altLang="en-US" dirty="0"/>
              <a:t>：依次访问</a:t>
            </a:r>
            <a:r>
              <a:rPr lang="en-US" altLang="zh-CN" dirty="0"/>
              <a:t>B,G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步</a:t>
            </a:r>
            <a:r>
              <a:rPr lang="zh-CN" altLang="en-US" dirty="0"/>
              <a:t>：访问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254797-31CB-5A4F-8A2E-E10C8916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34" y="3921586"/>
            <a:ext cx="3654169" cy="2712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2630BE-DA19-1F42-8651-670316E0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67690"/>
            <a:ext cx="3654169" cy="359031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7F44B2E-8AB6-D04E-A07B-A3E04C572F3B}"/>
              </a:ext>
            </a:extLst>
          </p:cNvPr>
          <p:cNvCxnSpPr>
            <a:cxnSpLocks/>
          </p:cNvCxnSpPr>
          <p:nvPr/>
        </p:nvCxnSpPr>
        <p:spPr>
          <a:xfrm>
            <a:off x="4127500" y="5343986"/>
            <a:ext cx="13716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3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8A66A-229D-654A-9266-C1A3E184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广度优先遍历（</a:t>
            </a:r>
            <a:r>
              <a:rPr kumimoji="1" lang="en-US" altLang="zh-CN" dirty="0"/>
              <a:t>BFS</a:t>
            </a:r>
            <a:r>
              <a:rPr kumimoji="1" lang="zh-CN" altLang="en-US" dirty="0"/>
              <a:t>）的实现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8D920-6DDD-F54C-9F21-116EE326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我们一般用队列</a:t>
            </a:r>
            <a:r>
              <a:rPr kumimoji="1" lang="en-US" altLang="zh-CN" dirty="0"/>
              <a:t>(queue)</a:t>
            </a:r>
            <a:r>
              <a:rPr kumimoji="1" lang="zh-CN" altLang="en-US" dirty="0"/>
              <a:t>来进行维护。</a:t>
            </a:r>
            <a:endParaRPr kumimoji="1" lang="en-US" altLang="zh-CN" dirty="0"/>
          </a:p>
          <a:p>
            <a:r>
              <a:rPr kumimoji="1" lang="zh-CN" altLang="en-US" dirty="0"/>
              <a:t>因为队列</a:t>
            </a:r>
            <a:r>
              <a:rPr kumimoji="1" lang="en-US" altLang="zh-CN" dirty="0"/>
              <a:t>(queue)</a:t>
            </a:r>
            <a:r>
              <a:rPr kumimoji="1" lang="zh-CN" altLang="en-US" dirty="0"/>
              <a:t>是一种先进先出的数据结构。</a:t>
            </a:r>
            <a:endParaRPr kumimoji="1" lang="en-US" altLang="zh-CN" dirty="0"/>
          </a:p>
          <a:p>
            <a:r>
              <a:rPr kumimoji="1" lang="zh-CN" altLang="en-US" dirty="0"/>
              <a:t>这样才能满足“</a:t>
            </a:r>
            <a:r>
              <a:rPr lang="zh-CN" altLang="en-US" dirty="0"/>
              <a:t>先被访问的顶点的邻接点先于后被访问的顶点的邻接点被访问”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7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D43D0-D5AA-7542-A90E-A3A00FD8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4245C-BFD9-E349-B381-41357AA6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图由</a:t>
            </a:r>
            <a:r>
              <a:rPr kumimoji="1" lang="zh-CN" altLang="en-US" b="1" dirty="0"/>
              <a:t>顶点</a:t>
            </a:r>
            <a:r>
              <a:rPr kumimoji="1" lang="zh-CN" altLang="en-US" dirty="0"/>
              <a:t>和</a:t>
            </a:r>
            <a:r>
              <a:rPr kumimoji="1" lang="zh-CN" altLang="en-US" b="1" dirty="0"/>
              <a:t>边</a:t>
            </a:r>
            <a:r>
              <a:rPr kumimoji="1" lang="zh-CN" altLang="en-US" dirty="0"/>
              <a:t>组成。</a:t>
            </a:r>
            <a:endParaRPr kumimoji="1" lang="en-US" altLang="zh-CN" dirty="0"/>
          </a:p>
          <a:p>
            <a:r>
              <a:rPr kumimoji="1" lang="zh-CN" altLang="en-US" dirty="0"/>
              <a:t>通常用一个圆表示定点，一条线表示边。</a:t>
            </a:r>
            <a:endParaRPr kumimoji="1" lang="en-US" altLang="zh-CN" dirty="0"/>
          </a:p>
          <a:p>
            <a:r>
              <a:rPr kumimoji="1" lang="zh-CN" altLang="en-US" dirty="0"/>
              <a:t>有的题目中，点上可能有一些属性，叫做点权；边上可能也有一些属性，叫做边权。权是权值的意思。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5DDAF-F311-334B-A6E0-BBDF3469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6" y="3962400"/>
            <a:ext cx="317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636E6-FBAE-9B44-A8B1-CED47A97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queue</a:t>
            </a:r>
            <a:r>
              <a:rPr kumimoji="1" lang="zh-CN" altLang="en-US" dirty="0"/>
              <a:t>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05AF3-19C7-4D42-B816-C34F4963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389"/>
            <a:ext cx="8596668" cy="631031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queue</a:t>
            </a:r>
            <a:r>
              <a:rPr kumimoji="1" lang="zh-CN" altLang="en-US" dirty="0"/>
              <a:t>的本质是先进先出的变长数组。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头文件：</a:t>
            </a:r>
            <a:r>
              <a:rPr kumimoji="1" lang="en-US" altLang="zh-CN" dirty="0"/>
              <a:t>#include&lt;queue&gt;</a:t>
            </a:r>
          </a:p>
          <a:p>
            <a:r>
              <a:rPr kumimoji="1" lang="zh-CN" altLang="en-US" dirty="0"/>
              <a:t>声明：</a:t>
            </a:r>
            <a:r>
              <a:rPr kumimoji="1" lang="en-US" altLang="zh-CN" dirty="0"/>
              <a:t>queue&lt;int&gt; q, queue&lt;long long&gt; q</a:t>
            </a:r>
          </a:p>
          <a:p>
            <a:pPr marL="0" indent="0">
              <a:buNone/>
            </a:pPr>
            <a:r>
              <a:rPr kumimoji="1" lang="zh-CN" altLang="en-US" dirty="0"/>
              <a:t>常用语句：</a:t>
            </a:r>
            <a:endParaRPr kumimoji="1" lang="en-US" altLang="zh-CN" dirty="0"/>
          </a:p>
          <a:p>
            <a:r>
              <a:rPr kumimoji="1" lang="zh-CN" altLang="en-US" dirty="0"/>
              <a:t>往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中添加元素</a:t>
            </a:r>
            <a:r>
              <a:rPr kumimoji="1" lang="en-US" altLang="zh-CN" dirty="0"/>
              <a:t>x</a:t>
            </a:r>
            <a:r>
              <a:rPr kumimoji="1" lang="zh-CN" altLang="en-US" dirty="0"/>
              <a:t>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(x)</a:t>
            </a:r>
          </a:p>
          <a:p>
            <a:r>
              <a:rPr kumimoji="1" lang="zh-CN" altLang="en-US" dirty="0"/>
              <a:t>获取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的大小：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q.size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检测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queue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是否为空：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q.empty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kumimoji="1" lang="zh-CN" altLang="en-US" dirty="0"/>
              <a:t>获取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的尾部元素：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q.front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将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queue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的尾部元素出队：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q.pop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清空</a:t>
            </a:r>
            <a:r>
              <a:rPr kumimoji="1" lang="en-US" altLang="zh-CN" dirty="0"/>
              <a:t>queue </a:t>
            </a:r>
            <a:r>
              <a:rPr kumimoji="1" lang="zh-CN" altLang="en-US" dirty="0"/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while(!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q.empty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q.pop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6279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E3523-CCA3-6F44-A84A-B80F4A27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伪代码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4DF01-276E-364D-A209-B06DE057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BFS(x):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初始化队列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，将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入队，标记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为已访问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当队列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不为空：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获得队列尾部的元素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，将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出队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	对于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u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的每个未被访问过的相邻顶点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	将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入队，标记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为已访问</a:t>
            </a:r>
          </a:p>
        </p:txBody>
      </p:sp>
    </p:spTree>
    <p:extLst>
      <p:ext uri="{BB962C8B-B14F-4D97-AF65-F5344CB8AC3E}">
        <p14:creationId xmlns:p14="http://schemas.microsoft.com/office/powerpoint/2010/main" val="5941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8523C-3A84-324C-A798-5EDE8246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A1B66-F08A-DA48-8BD7-50C3BC07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59EE3-E608-DD4F-A0BD-FDA61B54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87975"/>
            <a:ext cx="5765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77311-5190-864B-AFBA-7862DBDA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【</a:t>
            </a:r>
            <a:r>
              <a:rPr kumimoji="1" lang="zh-CN" altLang="en-US" dirty="0"/>
              <a:t>例题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图的遍历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3E72C5-42ED-174D-8BBF-620B2853BD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622057"/>
                <a:ext cx="8596668" cy="5097720"/>
              </a:xfrm>
            </p:spPr>
            <p:txBody>
              <a:bodyPr/>
              <a:lstStyle/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给定一个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个点，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条边的有向简单连通图。顶点编号为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1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～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。求从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1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出发分别进行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DFS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BFS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，最终得到的访问顺序。假如有多个相邻的点未被访问，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则选择编号较小的一个点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。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【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输入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】</a:t>
                </a: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第一行为两个整数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n, m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，分别代表点数和边数。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接下来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行，每行两个整数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u,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v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，代表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u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到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v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有一条有向边。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【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输出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】</a:t>
                </a: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一共输出两行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第一行为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个不同的整数，代表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DFS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的访问顺序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第二行为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个不同的整数，代表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BFS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的访问顺序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提示：记得先排序，数组不要开小，第二次遍历时记得清空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vis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数组。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lang="en-US" altLang="zh-CN" dirty="0">
                    <a:hlinkClick r:id="rId2"/>
                  </a:rPr>
                  <a:t>https://www.luogu.com.cn/problem/P5318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3E72C5-42ED-174D-8BBF-620B2853B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622057"/>
                <a:ext cx="8596668" cy="5097720"/>
              </a:xfrm>
              <a:blipFill>
                <a:blip r:embed="rId3"/>
                <a:stretch>
                  <a:fillRect l="-295" t="-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4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291CC-2C1E-A341-A14D-0D4061AB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FE9A6-9397-D94A-A940-C13D0C90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018B6-4E88-D941-BAA0-80B7C675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789"/>
            <a:ext cx="6336596" cy="2972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BD1458-128F-624A-AA32-CB1D8755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3" y="1285062"/>
            <a:ext cx="5765800" cy="482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38587B-EF4D-8046-A378-0C286477627C}"/>
              </a:ext>
            </a:extLst>
          </p:cNvPr>
          <p:cNvSpPr txBox="1"/>
          <p:nvPr/>
        </p:nvSpPr>
        <p:spPr>
          <a:xfrm>
            <a:off x="2353333" y="1507337"/>
            <a:ext cx="230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DFS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8FC839-58AB-8D4E-9960-A931D0E1C37F}"/>
              </a:ext>
            </a:extLst>
          </p:cNvPr>
          <p:cNvSpPr txBox="1"/>
          <p:nvPr/>
        </p:nvSpPr>
        <p:spPr>
          <a:xfrm>
            <a:off x="8833890" y="1103200"/>
            <a:ext cx="230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BFS</a:t>
            </a:r>
            <a:endParaRPr kumimoji="1"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2566CB-3B99-4E49-BE09-8D5917B01F41}"/>
              </a:ext>
            </a:extLst>
          </p:cNvPr>
          <p:cNvSpPr txBox="1"/>
          <p:nvPr/>
        </p:nvSpPr>
        <p:spPr>
          <a:xfrm>
            <a:off x="677334" y="5632785"/>
            <a:ext cx="5366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记得排序，数组不要开小</a:t>
            </a:r>
            <a:endParaRPr kumimoji="1" lang="en-US" altLang="zh-CN" sz="2800" dirty="0"/>
          </a:p>
          <a:p>
            <a:r>
              <a:rPr kumimoji="1" lang="zh-CN" altLang="en-US" sz="2800" dirty="0"/>
              <a:t>第二次遍历时记得清空</a:t>
            </a:r>
            <a:r>
              <a:rPr kumimoji="1" lang="en-US" altLang="zh-CN" sz="2800" dirty="0"/>
              <a:t>vis</a:t>
            </a:r>
            <a:r>
              <a:rPr kumimoji="1" lang="zh-CN" altLang="en-US" sz="2800" dirty="0"/>
              <a:t>数组。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81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92F84-129D-E646-870A-F492E05C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3EB32-1F1B-F940-9D7F-5207B0F9D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83471-CAE9-3545-90A2-664331B7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3" y="0"/>
            <a:ext cx="390077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F86EFB-C10F-7944-9F19-9546CEFD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25" y="1454150"/>
            <a:ext cx="6896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何谓最短路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给定图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/>
                  <a:t>，每条边有边权。</a:t>
                </a:r>
                <a:endParaRPr lang="en-US" altLang="zh-CN" sz="2400" dirty="0"/>
              </a:p>
              <a:p>
                <a:r>
                  <a:rPr lang="zh-CN" altLang="en-US" sz="2400" dirty="0"/>
                  <a:t>求从一点到另一点的边权和最小的路径。</a:t>
                </a:r>
              </a:p>
              <a:p>
                <a:r>
                  <a:rPr lang="zh-CN" altLang="en-US" sz="2400" dirty="0"/>
                  <a:t>要求图中不能有负回路（否则为</a:t>
                </a:r>
                <a:r>
                  <a:rPr lang="en-US" altLang="zh-CN" sz="2400" dirty="0"/>
                  <a:t>NP</a:t>
                </a:r>
                <a:r>
                  <a:rPr lang="zh-CN" altLang="en-US" sz="2400" dirty="0"/>
                  <a:t>问题）。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 t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8D00A9E-D705-514D-9685-6CA594E8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96" y="3885941"/>
            <a:ext cx="5005573" cy="29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宽度优先搜索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如果所有边权均为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，宽度优先搜索可以求出最短路。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边权不为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？拆点。时间复杂度</a:t>
            </a:r>
            <a:r>
              <a:rPr kumimoji="1" lang="en-US" altLang="zh-CN" dirty="0"/>
              <a:t>O(mw)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算法（不带优化）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用于求从图中一点出发到其它所有点的最短路。即</a:t>
                </a:r>
                <a:r>
                  <a:rPr lang="en-US" altLang="zh-CN" dirty="0"/>
                  <a:t>SSSP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single source shortest path</a:t>
                </a:r>
                <a:r>
                  <a:rPr lang="zh-CN" altLang="en-US" dirty="0"/>
                  <a:t>，单源最短路）。</a:t>
                </a:r>
              </a:p>
              <a:p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（不含图结构）。</a:t>
                </a:r>
              </a:p>
              <a:p>
                <a:r>
                  <a:rPr lang="zh-CN" altLang="en-US" dirty="0"/>
                  <a:t>要求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所有权值非负</a:t>
                </a:r>
                <a:r>
                  <a:rPr lang="zh-CN" altLang="en-US" dirty="0"/>
                  <a:t>。称这样的图为正权图。</a:t>
                </a:r>
              </a:p>
              <a:p>
                <a:endParaRPr lang="zh-CN" altLang="en-US" dirty="0"/>
              </a:p>
              <a:p>
                <a:r>
                  <a:rPr lang="zh-CN" altLang="en-US" dirty="0"/>
                  <a:t>在下面的分析中，视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号点为源点，记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号点到点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/>
                  <a:t>的最短路距离。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5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74298-FF92-7F45-B7D5-0EB25875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图的例子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7042C-7893-1047-B12E-4FC7D7B73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021"/>
            <a:ext cx="8596668" cy="3880773"/>
          </a:xfrm>
        </p:spPr>
        <p:txBody>
          <a:bodyPr/>
          <a:lstStyle/>
          <a:p>
            <a:r>
              <a:rPr kumimoji="1" lang="zh-CN" altLang="en-US" dirty="0"/>
              <a:t>点</a:t>
            </a:r>
            <a:endParaRPr kumimoji="1" lang="en-US" altLang="zh-CN" dirty="0"/>
          </a:p>
          <a:p>
            <a:r>
              <a:rPr kumimoji="1" lang="zh-CN" altLang="en-US" dirty="0"/>
              <a:t>权</a:t>
            </a:r>
            <a:endParaRPr kumimoji="1" lang="en-US" altLang="zh-CN" dirty="0"/>
          </a:p>
          <a:p>
            <a:r>
              <a:rPr kumimoji="1" lang="zh-CN" altLang="en-US" dirty="0"/>
              <a:t>点权</a:t>
            </a:r>
            <a:endParaRPr kumimoji="1" lang="en-US" altLang="zh-CN" dirty="0"/>
          </a:p>
          <a:p>
            <a:r>
              <a:rPr kumimoji="1" lang="zh-CN" altLang="en-US" dirty="0"/>
              <a:t>边权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95057A-60A3-874C-B237-0726E31A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43" y="1270000"/>
            <a:ext cx="6815498" cy="51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算法（不带优化）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我们首先来看一些正权图的性质：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如果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的最短路上包含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，那么这条路径上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的部分为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的最短路。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任意一条最短路的一部分的长度一定不大于整条路径的长度。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算法（不带优化）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087811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由这两个性质，我们有：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假设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的最短路路径依次经过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/>
                  <a:t>（其中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），那么</a:t>
                </a:r>
                <a:endParaRPr kumimoji="1" lang="en-US" altLang="zh-CN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0=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≤⋯≤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dirty="0"/>
                  <a:t>假设已知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号点到其它所有点的最短路，且有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≤⋯≤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，那么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换句话说，最短路上的每一个点的前一个点，一定离起点更近</a:t>
                </a:r>
              </a:p>
              <a:p>
                <a:r>
                  <a:rPr kumimoji="1" lang="zh-CN" altLang="en-US" dirty="0"/>
                  <a:t>由上面的分析可以得到</a:t>
                </a:r>
                <a:r>
                  <a:rPr kumimoji="1" lang="en-US" altLang="zh-CN" dirty="0"/>
                  <a:t>Dijkstra</a:t>
                </a:r>
                <a:r>
                  <a:rPr kumimoji="1" lang="zh-CN" altLang="en-US" dirty="0"/>
                  <a:t>算法。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087811"/>
              </a:xfrm>
              <a:blipFill>
                <a:blip r:embed="rId2"/>
                <a:stretch>
                  <a:fillRect l="-638" t="-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1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算法（不带优化）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为起点，置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；对于其它点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=∞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枚举所有与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找到当前</m:t>
                    </m:r>
                    <m:r>
                      <m:rPr>
                        <m:nor/>
                      </m:rPr>
                      <a:rPr kumimoji="1" lang="zh-CN" altLang="en-US" b="1" dirty="0">
                        <a:solidFill>
                          <a:srgbClr val="FF0000"/>
                        </a:solidFill>
                      </a:rPr>
                      <m:t>尚未处理过的点中距离最小</m:t>
                    </m:r>
                    <m:r>
                      <m:rPr>
                        <m:nor/>
                      </m:rPr>
                      <a:rPr kumimoji="1" lang="zh-CN" altLang="en-US" dirty="0"/>
                      <m:t>的，记为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kumimoji="1" lang="zh-CN" altLang="en-US" dirty="0"/>
                      <m:t>；</m:t>
                    </m:r>
                  </m:oMath>
                </a14:m>
                <a:endParaRPr kumimoji="1"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相邻的节点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标记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为已处理；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如果还有尚未处理过的点，返回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；否则算法结束。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0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A6112-0B01-4342-90A8-F97A8E34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一个详细的例子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0176F-6FDD-F346-B3F3-C0FCBFBD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D</a:t>
            </a:r>
            <a:r>
              <a:rPr kumimoji="1" lang="zh-CN" altLang="en-US" dirty="0"/>
              <a:t>为起点，求</a:t>
            </a:r>
            <a:r>
              <a:rPr kumimoji="1" lang="en-US" altLang="zh-CN" dirty="0"/>
              <a:t>D</a:t>
            </a:r>
            <a:r>
              <a:rPr kumimoji="1" lang="zh-CN" altLang="en-US" dirty="0"/>
              <a:t>到其他点的最短路</a:t>
            </a:r>
          </a:p>
        </p:txBody>
      </p:sp>
      <p:pic>
        <p:nvPicPr>
          <p:cNvPr id="4102" name="Picture 6" descr="img">
            <a:extLst>
              <a:ext uri="{FF2B5EF4-FFF2-40B4-BE49-F238E27FC236}">
                <a16:creationId xmlns:a16="http://schemas.microsoft.com/office/drawing/2014/main" id="{50389850-78EA-1148-8203-62593D3A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89" y="2983908"/>
            <a:ext cx="48133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97B96-B442-5540-8956-5DD5B213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4F59E-B7C1-E94F-8527-D1075C87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4D3E2D-0E8A-3247-A903-FDB6B171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2800"/>
            <a:ext cx="8420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28C42-2D5E-F441-BA67-B4882191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F5943-05F0-E843-B472-57DFA7D2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C09B35-07A3-9B45-BF41-53928087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8331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3618A-2CD0-A74E-82CF-524662A6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E40C3-B65B-AC4D-8C42-8C6FCF92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8593C-B336-FF49-B7EB-3AF48D89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8407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4F44C-48F4-8A41-A369-AEDBE52A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D1758-ACC8-3042-8773-FADCD57AB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6DFB9-7B88-D342-A8F6-98D091AC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8356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1619F-A26E-F440-AEF6-3D091B03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D74F8-D68B-9B4D-BC2B-38512A9B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3D817C-FCAA-2A45-8871-FD1CA0CD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89150"/>
            <a:ext cx="8394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3AA7C-28CD-EF44-B69F-6F1EFAE9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0B052-CBAD-7D46-8BBF-3251B865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72AAD7-A1C5-B349-A06F-86BDDCA7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5905"/>
            <a:ext cx="8369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有向图</a:t>
            </a:r>
            <a:r>
              <a:rPr lang="en-US" altLang="zh-CN" dirty="0"/>
              <a:t>		directed graph</a:t>
            </a:r>
          </a:p>
          <a:p>
            <a:r>
              <a:rPr lang="zh-CN" altLang="en-US" dirty="0"/>
              <a:t>无向图</a:t>
            </a:r>
            <a:r>
              <a:rPr lang="en-US" altLang="zh-CN" dirty="0"/>
              <a:t>		undirected graph</a:t>
            </a:r>
          </a:p>
          <a:p>
            <a:endParaRPr lang="en-US" altLang="zh-CN" dirty="0"/>
          </a:p>
          <a:p>
            <a:r>
              <a:rPr lang="zh-CN" altLang="en-US" dirty="0"/>
              <a:t>树</a:t>
            </a:r>
            <a:r>
              <a:rPr lang="en-US" altLang="zh-CN" dirty="0"/>
              <a:t>			tree</a:t>
            </a:r>
          </a:p>
          <a:p>
            <a:r>
              <a:rPr lang="zh-CN" altLang="en-US" dirty="0"/>
              <a:t>有向无环图</a:t>
            </a:r>
            <a:r>
              <a:rPr lang="en-US" altLang="zh-CN" dirty="0"/>
              <a:t>	directed acyclic graph (DAG)</a:t>
            </a:r>
          </a:p>
          <a:p>
            <a:r>
              <a:rPr lang="zh-CN" altLang="en-US" dirty="0"/>
              <a:t>二分图</a:t>
            </a:r>
            <a:r>
              <a:rPr lang="en-US" altLang="zh-CN" dirty="0"/>
              <a:t>		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4805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4FABB-8B7A-F34B-A344-3B00607D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02ABE-7D0C-F54F-BA46-0FB68CEC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744FF-BF67-054F-8965-B967D634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08200"/>
            <a:ext cx="8369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C7037-B529-5642-85CA-9D760331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9442B-79B7-F74D-95D3-279A7356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CBF50-6EE6-C34C-9298-82212FB8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81" y="146236"/>
            <a:ext cx="8105308" cy="67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0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160589"/>
            <a:ext cx="5528605" cy="392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Dijkstra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6189134" y="2160589"/>
                <a:ext cx="3084867" cy="3880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Cambria Math" panose="020405030504060302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为源点到每个点的最短路距离。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初始化。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找到尚未处理的最短路距离最小的点。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标记为已处理。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用这个点更新其他点的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134" y="2160589"/>
                <a:ext cx="3084867" cy="3880773"/>
              </a:xfrm>
              <a:prstGeom prst="rect">
                <a:avLst/>
              </a:prstGeom>
              <a:blipFill>
                <a:blip r:embed="rId3"/>
                <a:stretch>
                  <a:fillRect l="-823" t="-1307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1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Dijkstra</a:t>
            </a:r>
            <a:r>
              <a:rPr kumimoji="1" lang="zh-CN" altLang="en-US" dirty="0"/>
              <a:t>算法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首先得改变存储图的方式。</a:t>
            </a:r>
          </a:p>
          <a:p>
            <a:endParaRPr lang="zh-CN" altLang="en-US" dirty="0"/>
          </a:p>
          <a:p>
            <a:r>
              <a:rPr lang="zh-CN" altLang="en-US" dirty="0"/>
              <a:t>瓶颈在于哪里？</a:t>
            </a:r>
          </a:p>
          <a:p>
            <a:r>
              <a:rPr lang="zh-CN" altLang="en-US" dirty="0"/>
              <a:t>外层循环无法优化。</a:t>
            </a:r>
          </a:p>
          <a:p>
            <a:r>
              <a:rPr lang="zh-CN" altLang="en-US" dirty="0"/>
              <a:t>内层循环：</a:t>
            </a:r>
          </a:p>
          <a:p>
            <a:pPr lvl="1"/>
            <a:r>
              <a:rPr lang="zh-CN" altLang="en-US" dirty="0"/>
              <a:t>找最小值</a:t>
            </a:r>
          </a:p>
          <a:p>
            <a:pPr lvl="1"/>
            <a:r>
              <a:rPr lang="zh-CN" altLang="en-US" dirty="0"/>
              <a:t>更新答案</a:t>
            </a:r>
          </a:p>
          <a:p>
            <a:pPr lvl="1"/>
            <a:endParaRPr lang="zh-CN" altLang="en-US" dirty="0"/>
          </a:p>
          <a:p>
            <a:r>
              <a:rPr lang="zh-CN" altLang="en-US" dirty="0"/>
              <a:t>使用堆优化。</a:t>
            </a: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Dijkstra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堆是一个支持插入元素、查询或删除最小值的数据结构。</a:t>
                </a:r>
              </a:p>
              <a:p>
                <a:pPr lvl="1"/>
                <a:r>
                  <a:rPr kumimoji="1" lang="zh-CN" altLang="en-US" dirty="0"/>
                  <a:t>插入、删除复杂度为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zh-CN" altLang="en-US" dirty="0"/>
                  <a:t>；</a:t>
                </a:r>
              </a:p>
              <a:p>
                <a:pPr lvl="1"/>
                <a:r>
                  <a:rPr kumimoji="1" lang="zh-CN" altLang="en-US" dirty="0"/>
                  <a:t>查询复杂度为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dirty="0"/>
                  <a:t>；</a:t>
                </a:r>
              </a:p>
              <a:p>
                <a:pPr lvl="1"/>
                <a:r>
                  <a:rPr kumimoji="1" lang="zh-CN" altLang="en-US" dirty="0"/>
                  <a:t>还可以支持把一个元素改小，复杂度为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。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不需要明白具体实现，当成一个黑箱就好。</a:t>
                </a:r>
              </a:p>
              <a:p>
                <a:r>
                  <a:rPr kumimoji="1" lang="en-US" altLang="zh-CN" dirty="0" err="1">
                    <a:latin typeface="Courier New" charset="0"/>
                    <a:ea typeface="Courier New" charset="0"/>
                    <a:cs typeface="Courier New" charset="0"/>
                  </a:rPr>
                  <a:t>std</a:t>
                </a:r>
                <a:r>
                  <a:rPr kumimoji="1" lang="en-US" altLang="zh-CN" dirty="0">
                    <a:latin typeface="Courier New" charset="0"/>
                    <a:ea typeface="Courier New" charset="0"/>
                    <a:cs typeface="Courier New" charset="0"/>
                  </a:rPr>
                  <a:t>::</a:t>
                </a:r>
                <a:r>
                  <a:rPr kumimoji="1" lang="en-US" altLang="zh-CN" b="1" dirty="0" err="1">
                    <a:latin typeface="Courier New" charset="0"/>
                    <a:ea typeface="Courier New" charset="0"/>
                    <a:cs typeface="Courier New" charset="0"/>
                  </a:rPr>
                  <a:t>priority_queue</a:t>
                </a:r>
                <a:r>
                  <a:rPr kumimoji="1" lang="en-US" altLang="zh-CN" dirty="0">
                    <a:latin typeface="Courier New" charset="0"/>
                    <a:ea typeface="Courier New" charset="0"/>
                    <a:cs typeface="Courier New" charset="0"/>
                  </a:rPr>
                  <a:t>&lt;</a:t>
                </a:r>
                <a:r>
                  <a:rPr kumimoji="1" lang="en-US" altLang="zh-CN" dirty="0" err="1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>
                    <a:latin typeface="Courier New" charset="0"/>
                    <a:ea typeface="Courier New" charset="0"/>
                    <a:cs typeface="Courier New" charset="0"/>
                  </a:rPr>
                  <a:t>, vector&lt;</a:t>
                </a:r>
                <a:r>
                  <a:rPr kumimoji="1" lang="en-US" altLang="zh-CN" dirty="0" err="1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>
                    <a:latin typeface="Courier New" charset="0"/>
                    <a:ea typeface="Courier New" charset="0"/>
                    <a:cs typeface="Courier New" charset="0"/>
                  </a:rPr>
                  <a:t>&gt;, greater&lt;</a:t>
                </a:r>
                <a:r>
                  <a:rPr kumimoji="1" lang="en-US" altLang="zh-CN" dirty="0" err="1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>
                    <a:latin typeface="Courier New" charset="0"/>
                    <a:ea typeface="Courier New" charset="0"/>
                    <a:cs typeface="Courier New" charset="0"/>
                  </a:rPr>
                  <a:t>&gt; &gt;</a:t>
                </a:r>
                <a:endParaRPr kumimoji="1" lang="zh-CN" altLang="en-US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5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Dijkstra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堆优化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为了优化查询最小值部分，我们需要存储所有尚未处理过的点。</a:t>
                </a:r>
              </a:p>
              <a:p>
                <a:r>
                  <a:rPr kumimoji="1" lang="zh-CN" altLang="en-US" dirty="0"/>
                  <a:t>在更新时候，如果距离变小，则在堆中更新。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而在更新时，也只在前向星中遍历从当前点发出的边。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zh-CN" altLang="zh-CN" dirty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9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Dijkstra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堆优化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另一种写法是直接往堆里加，而不是改值。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适用于</a:t>
            </a:r>
            <a:r>
              <a:rPr kumimoji="1" lang="en-US" altLang="zh-CN" dirty="0"/>
              <a:t>STL</a:t>
            </a:r>
            <a:r>
              <a:rPr kumimoji="1" lang="zh-CN" altLang="en-US" dirty="0"/>
              <a:t>中的优先队列。</a:t>
            </a:r>
          </a:p>
        </p:txBody>
      </p:sp>
    </p:spTree>
    <p:extLst>
      <p:ext uri="{BB962C8B-B14F-4D97-AF65-F5344CB8AC3E}">
        <p14:creationId xmlns:p14="http://schemas.microsoft.com/office/powerpoint/2010/main" val="18334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77F96-9590-0340-B804-0F7CD125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1" y="570175"/>
            <a:ext cx="8596668" cy="1320800"/>
          </a:xfrm>
        </p:spPr>
        <p:txBody>
          <a:bodyPr/>
          <a:lstStyle/>
          <a:p>
            <a:r>
              <a:rPr kumimoji="1" lang="en-US" altLang="zh-CN" dirty="0" err="1"/>
              <a:t>Dijsktra</a:t>
            </a:r>
            <a:r>
              <a:rPr kumimoji="1" lang="zh-CN" altLang="en-US" dirty="0"/>
              <a:t>堆优化代码实现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D3ABC-6A09-5B4F-8979-EC09459FA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C40A5-C2E6-FF47-A846-8269E8F2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47" y="1230575"/>
            <a:ext cx="4684281" cy="56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A7310-BBE1-DC4E-A908-596C693F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Bellman-Ford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834C3-D315-CE47-B2A9-96E407A01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28173" cy="469741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Bellman-Ford</a:t>
            </a:r>
            <a:r>
              <a:rPr lang="zh-CN" altLang="en-US" dirty="0">
                <a:latin typeface="Consolas" panose="020B0609020204030204" pitchFamily="49" charset="0"/>
              </a:rPr>
              <a:t>是一种基于松弛</a:t>
            </a:r>
            <a:r>
              <a:rPr lang="en-US" altLang="zh-CN" dirty="0">
                <a:latin typeface="Consolas" panose="020B0609020204030204" pitchFamily="49" charset="0"/>
              </a:rPr>
              <a:t>(relax)</a:t>
            </a:r>
            <a:r>
              <a:rPr lang="zh-CN" altLang="en-US" dirty="0">
                <a:latin typeface="Consolas" panose="020B0609020204030204" pitchFamily="49" charset="0"/>
              </a:rPr>
              <a:t>的最短路算法。支持负权。设数组</a:t>
            </a:r>
            <a:r>
              <a:rPr lang="en-US" altLang="zh-CN" dirty="0">
                <a:latin typeface="Consolas" panose="020B0609020204030204" pitchFamily="49" charset="0"/>
              </a:rPr>
              <a:t>dis[v]</a:t>
            </a:r>
            <a:r>
              <a:rPr lang="zh-CN" altLang="en-US" dirty="0">
                <a:latin typeface="Consolas" panose="020B0609020204030204" pitchFamily="49" charset="0"/>
              </a:rPr>
              <a:t>表示起点到节点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的最短路径长度。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初始化：</a:t>
            </a:r>
            <a:r>
              <a:rPr lang="en-US" altLang="zh-CN" dirty="0">
                <a:latin typeface="Consolas" panose="020B0609020204030204" pitchFamily="49" charset="0"/>
              </a:rPr>
              <a:t>dis[s]=0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dis[x]=+∞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s</a:t>
            </a:r>
            <a:r>
              <a:rPr lang="zh-CN" altLang="en-US" dirty="0">
                <a:latin typeface="Consolas" panose="020B0609020204030204" pitchFamily="49" charset="0"/>
              </a:rPr>
              <a:t>为起点，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为除了起点以外的其它点）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每次选择一条边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u,v,w</a:t>
            </a:r>
            <a:r>
              <a:rPr lang="en-US" altLang="zh-CN" dirty="0">
                <a:latin typeface="Consolas" panose="020B0609020204030204" pitchFamily="49" charset="0"/>
              </a:rPr>
              <a:t>),</a:t>
            </a:r>
            <a:r>
              <a:rPr lang="zh-CN" altLang="en-US" dirty="0">
                <a:latin typeface="Consolas" panose="020B0609020204030204" pitchFamily="49" charset="0"/>
              </a:rPr>
              <a:t>若</a:t>
            </a:r>
            <a:r>
              <a:rPr lang="en-US" altLang="zh-CN" dirty="0">
                <a:latin typeface="Consolas" panose="020B0609020204030204" pitchFamily="49" charset="0"/>
              </a:rPr>
              <a:t>dis[u]+w&lt;dis[v]</a:t>
            </a:r>
            <a:r>
              <a:rPr lang="zh-CN" altLang="en-US" dirty="0">
                <a:latin typeface="Consolas" panose="020B0609020204030204" pitchFamily="49" charset="0"/>
              </a:rPr>
              <a:t>则更新</a:t>
            </a:r>
            <a:r>
              <a:rPr lang="en-US" altLang="zh-CN" dirty="0">
                <a:latin typeface="Consolas" panose="020B0609020204030204" pitchFamily="49" charset="0"/>
              </a:rPr>
              <a:t>dis[v]</a:t>
            </a:r>
            <a:r>
              <a:rPr lang="zh-CN" altLang="en-US" dirty="0">
                <a:latin typeface="Consolas" panose="020B0609020204030204" pitchFamily="49" charset="0"/>
              </a:rPr>
              <a:t>。这种称之为一次松弛</a:t>
            </a:r>
            <a:r>
              <a:rPr lang="en-US" altLang="zh-CN" dirty="0">
                <a:latin typeface="Consolas" panose="020B0609020204030204" pitchFamily="49" charset="0"/>
              </a:rPr>
              <a:t>(relax)</a:t>
            </a:r>
            <a:r>
              <a:rPr lang="zh-CN" altLang="en-US" dirty="0">
                <a:latin typeface="Consolas" panose="020B0609020204030204" pitchFamily="49" charset="0"/>
              </a:rPr>
              <a:t>。当无边可以松弛时，程序结束。此时从起点到所有点的最短路已经求出。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如果出现负环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</a:rPr>
              <a:t>走一圈回来路变短了</a:t>
            </a:r>
            <a:r>
              <a:rPr lang="en-US" altLang="zh-CN" dirty="0">
                <a:latin typeface="Consolas" panose="020B0609020204030204" pitchFamily="49" charset="0"/>
              </a:rPr>
              <a:t>),</a:t>
            </a:r>
            <a:r>
              <a:rPr lang="zh-CN" altLang="en-US" dirty="0">
                <a:latin typeface="Consolas" panose="020B0609020204030204" pitchFamily="49" charset="0"/>
              </a:rPr>
              <a:t> 就会被一直绕圈松弛。当某条边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松弛次数≥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次，说明出现了负环</a:t>
            </a:r>
            <a:r>
              <a:rPr lang="zh-CN" altLang="en-US" dirty="0">
                <a:latin typeface="Consolas" panose="020B0609020204030204" pitchFamily="49" charset="0"/>
              </a:rPr>
              <a:t>。因为</a:t>
            </a:r>
            <a:r>
              <a:rPr lang="en-US" altLang="zh-CN" dirty="0">
                <a:latin typeface="Consolas" panose="020B0609020204030204" pitchFamily="49" charset="0"/>
              </a:rPr>
              <a:t>n</a:t>
            </a:r>
            <a:r>
              <a:rPr lang="zh-CN" altLang="en-US" dirty="0">
                <a:latin typeface="Consolas" panose="020B0609020204030204" pitchFamily="49" charset="0"/>
              </a:rPr>
              <a:t>个点的最短路最多</a:t>
            </a:r>
            <a:r>
              <a:rPr lang="en-US" altLang="zh-CN" dirty="0">
                <a:latin typeface="Consolas" panose="020B0609020204030204" pitchFamily="49" charset="0"/>
              </a:rPr>
              <a:t>n-1</a:t>
            </a:r>
            <a:r>
              <a:rPr lang="zh-CN" altLang="en-US" dirty="0">
                <a:latin typeface="Consolas" panose="020B0609020204030204" pitchFamily="49" charset="0"/>
              </a:rPr>
              <a:t>条边，最多松弛</a:t>
            </a:r>
            <a:r>
              <a:rPr lang="en-US" altLang="zh-CN" dirty="0">
                <a:latin typeface="Consolas" panose="020B0609020204030204" pitchFamily="49" charset="0"/>
              </a:rPr>
              <a:t>n-1</a:t>
            </a:r>
            <a:r>
              <a:rPr lang="zh-CN" altLang="en-US" dirty="0">
                <a:latin typeface="Consolas" panose="020B0609020204030204" pitchFamily="49" charset="0"/>
              </a:rPr>
              <a:t>次就肯定能算出最短路。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0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D14FB-7F56-4C46-9C36-DD9594D2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Bellman-Ford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19415-878A-1E43-BB05-01230AFA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72560-407D-A246-8AAF-E3639D71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4" y="2390165"/>
            <a:ext cx="7862636" cy="33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C2482-4E8F-CC4F-B44F-01CCFFC4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A779F9-AAEC-1247-8835-1C326363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按照边是否有指向性。可以把图分成无向图和有向图。</a:t>
            </a:r>
            <a:endParaRPr kumimoji="1" lang="en-US" altLang="zh-CN" dirty="0"/>
          </a:p>
          <a:p>
            <a:r>
              <a:rPr kumimoji="1" lang="zh-CN" altLang="en-US" dirty="0"/>
              <a:t>边没有指向性的图叫做无向图。</a:t>
            </a:r>
            <a:endParaRPr kumimoji="1" lang="en-US" altLang="zh-CN" dirty="0"/>
          </a:p>
          <a:p>
            <a:r>
              <a:rPr kumimoji="1" lang="zh-CN" altLang="en-US" dirty="0"/>
              <a:t>边有指向性的图叫做有向图。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D7AFB-ADBF-0349-A4C8-85810754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40" y="3569347"/>
            <a:ext cx="2895600" cy="260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E74464-415B-384F-95F9-E4AE0C9A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40" y="6146266"/>
            <a:ext cx="1524000" cy="46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41BACD-BCAF-F147-849B-3E150C59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23" y="4087151"/>
            <a:ext cx="349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SPFA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仅作了解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Shortest Path Faster Algorithm</a:t>
            </a:r>
          </a:p>
          <a:p>
            <a:r>
              <a:rPr lang="zh-CN" altLang="en-US" dirty="0"/>
              <a:t>队列优化的</a:t>
            </a:r>
            <a:r>
              <a:rPr lang="en-US" altLang="zh-CN" dirty="0"/>
              <a:t>Bellman-Ford</a:t>
            </a:r>
            <a:r>
              <a:rPr lang="zh-CN" altLang="en-US" dirty="0"/>
              <a:t>算法</a:t>
            </a:r>
          </a:p>
          <a:p>
            <a:r>
              <a:rPr lang="zh-CN" altLang="en-US" dirty="0"/>
              <a:t>同样用于求单源最短路。</a:t>
            </a:r>
          </a:p>
          <a:p>
            <a:r>
              <a:rPr lang="zh-CN" altLang="en-US" dirty="0"/>
              <a:t>可以用于带负权的图。</a:t>
            </a:r>
          </a:p>
        </p:txBody>
      </p:sp>
    </p:spTree>
    <p:extLst>
      <p:ext uri="{BB962C8B-B14F-4D97-AF65-F5344CB8AC3E}">
        <p14:creationId xmlns:p14="http://schemas.microsoft.com/office/powerpoint/2010/main" val="1685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SPFA</a:t>
            </a:r>
            <a:r>
              <a:rPr kumimoji="1"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为起点，置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；对于其它点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=∞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维护一个队列，初始为空；加入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取出队首节点，记为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枚举所有与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相邻的节点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𝑤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𝑢</m:t>
                    </m:r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</a:rPr>
                      <m:t>𝑣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/>
                  <a:t>；如果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/>
                  <a:t>被更新且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不在队列中，则将其加入队列；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如果队列不为空，返回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；否则算法结束。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SPFA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44694" y="2160589"/>
                <a:ext cx="3440039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初始化。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endParaRPr lang="zh-CN" altLang="en-US" sz="1800" dirty="0">
                  <a:latin typeface="Cambria Math" panose="02040503050406030204" pitchFamily="18" charset="0"/>
                </a:endParaRPr>
              </a:p>
              <a:p>
                <a:endParaRPr lang="zh-CN" altLang="en-US" sz="1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判断队列是否为空。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取出队首节点。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>
                    <a:latin typeface="Cambria Math" panose="02040503050406030204" pitchFamily="18" charset="0"/>
                  </a:rPr>
                  <a:t>用这个点更新其他点的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，并判断是否要加入队列。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4694" y="2160589"/>
                <a:ext cx="3440039" cy="3880773"/>
              </a:xfrm>
              <a:blipFill rotWithShape="0">
                <a:blip r:embed="rId2"/>
                <a:stretch>
                  <a:fillRect l="-532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9"/>
            <a:ext cx="496736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SPFA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实际上算法在最坏情况下的复杂度是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一般出题人都会卡</a:t>
                </a:r>
                <a:r>
                  <a:rPr kumimoji="1" lang="en-US" altLang="zh-CN" dirty="0"/>
                  <a:t>SPFA</a:t>
                </a:r>
                <a:r>
                  <a:rPr kumimoji="1" lang="zh-CN" altLang="en-US" dirty="0"/>
                  <a:t>，所以不如</a:t>
                </a:r>
                <a:r>
                  <a:rPr kumimoji="1" lang="en-US" altLang="zh-CN" dirty="0" err="1"/>
                  <a:t>Dijsktra</a:t>
                </a:r>
                <a:r>
                  <a:rPr kumimoji="1" lang="zh-CN" altLang="en-US" dirty="0"/>
                  <a:t>算法。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18" y="3844262"/>
            <a:ext cx="4406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SPFA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有三类常见优化：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dirty="0"/>
                  <a:t>SLF</a:t>
                </a:r>
                <a:r>
                  <a:rPr kumimoji="1" lang="zh-CN" altLang="en-US" dirty="0"/>
                  <a:t>（</a:t>
                </a:r>
                <a:r>
                  <a:rPr kumimoji="1" lang="en-US" altLang="zh-CN" dirty="0"/>
                  <a:t>smallest label first</a:t>
                </a:r>
                <a:r>
                  <a:rPr kumimoji="1" lang="zh-CN" altLang="en-US" dirty="0"/>
                  <a:t>）：如果加入的元素距离小于队首元素，则置于队首；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dirty="0"/>
                  <a:t>LLL</a:t>
                </a:r>
                <a:r>
                  <a:rPr kumimoji="1" lang="zh-CN" altLang="en-US" dirty="0"/>
                  <a:t>（</a:t>
                </a:r>
                <a:r>
                  <a:rPr kumimoji="1" lang="en-US" altLang="zh-CN" dirty="0"/>
                  <a:t>largest label last</a:t>
                </a:r>
                <a:r>
                  <a:rPr kumimoji="1" lang="zh-CN" altLang="en-US" dirty="0"/>
                  <a:t>）：记录队列中元素距离平均值，从队首取元素时，如果距离大于平均值则移至队尾，重复直到找到小于等于平均值的元素为止；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随机化：从队首取元素时，有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的概率直接将其移至队尾；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应当是于图规模有关的一个小概率。</a:t>
                </a:r>
              </a:p>
              <a:p>
                <a:r>
                  <a:rPr kumimoji="1" lang="zh-CN" altLang="en-US" dirty="0"/>
                  <a:t>其实这些优化不能优化复杂度，甚至可能使算法变慢，但能在一定程度上化解针对性数据。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6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用于求图中任意两点之间的最短路。即</a:t>
                </a:r>
                <a:r>
                  <a:rPr lang="en-US" altLang="zh-CN" dirty="0"/>
                  <a:t>APSP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(all pairs shortest path)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原理是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1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为从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，中途只经过编号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的节点的最短路。</a:t>
                </a:r>
                <a:endParaRPr lang="en-US" altLang="zh-CN" dirty="0"/>
              </a:p>
              <a:p>
                <a:r>
                  <a:rPr lang="zh-CN" altLang="en-US" dirty="0"/>
                  <a:t>考虑是否经过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如果经过，那么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否则，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直接这样做的空间复杂度是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，我们可以进一步优化。</a:t>
                </a:r>
                <a:endParaRPr lang="en-US" altLang="zh-CN" dirty="0"/>
              </a:p>
              <a:p>
                <a:r>
                  <a:rPr lang="zh-CN" altLang="en-US" dirty="0"/>
                  <a:t>首先，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只从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/>
                  <a:t>转移，可以用滚动数组优化。</a:t>
                </a:r>
                <a:endParaRPr lang="en-US" altLang="zh-CN" dirty="0"/>
              </a:p>
              <a:p>
                <a:r>
                  <a:rPr lang="zh-CN" altLang="en-US" dirty="0"/>
                  <a:t>进一步地，如果经过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，那么只会从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/>
                  <a:t>转移，而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必然不会这样转移，故可以直接在原数组上迭代。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 r="-3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 </a:t>
            </a:r>
            <a:r>
              <a:rPr lang="en-US" altLang="zh-CN" dirty="0"/>
              <a:t>- </a:t>
            </a:r>
            <a:r>
              <a:rPr lang="zh-CN" altLang="en-US" dirty="0"/>
              <a:t>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/>
                  <a:t>初始值为无穷大。如果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b="0" dirty="0"/>
                  <a:t>之间有边那么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/>
                  <a:t>为最小的边权。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160589"/>
            <a:ext cx="6646332" cy="1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拓展应用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0" dirty="0"/>
                  <a:t>求图中的最小环。先考虑无向图。</a:t>
                </a:r>
                <a:endParaRPr lang="en-US" altLang="zh-CN" b="0" dirty="0"/>
              </a:p>
              <a:p>
                <a:r>
                  <a:rPr lang="en-US" altLang="zh-CN" dirty="0"/>
                  <a:t>Floyd</a:t>
                </a:r>
                <a:r>
                  <a:rPr lang="zh-CN" altLang="en-US" dirty="0"/>
                  <a:t>算法保证了最外层循环到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b="0" dirty="0"/>
                  <a:t>的时候所有点对之间的最短路只经过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b="0" dirty="0"/>
                  <a:t>号节点。</a:t>
                </a:r>
                <a:endParaRPr lang="en-US" altLang="zh-CN" b="0" dirty="0"/>
              </a:p>
              <a:p>
                <a:r>
                  <a:rPr lang="zh-CN" altLang="en-US" b="0" dirty="0"/>
                  <a:t>环至少有</a:t>
                </a:r>
                <a:r>
                  <a:rPr lang="en-US" altLang="zh-CN" b="0" dirty="0"/>
                  <a:t>3</a:t>
                </a:r>
                <a:r>
                  <a:rPr lang="zh-CN" altLang="en-US" b="0" dirty="0"/>
                  <a:t>个节点，设编号最大的为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/>
                  <a:t>，与之直接相连的两个节点为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b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dirty="0"/>
                  <a:t>环的长度应为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/>
                  <a:t>。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b="0" dirty="0"/>
                  <a:t>为边权，如不存在边则为无穷大。</a:t>
                </a:r>
                <a:endParaRPr lang="en-US" altLang="zh-CN" b="0" dirty="0"/>
              </a:p>
              <a:p>
                <a:r>
                  <a:rPr lang="zh-CN" altLang="en-US" dirty="0"/>
                  <a:t>我们只要在进行第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/>
                  <a:t>次迭代之前枚举所有编号小于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b="0" dirty="0"/>
                  <a:t>的点对更新答案即可。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代码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br>
                  <a:rPr lang="zh-CN" altLang="en-US" b="0" i="1" dirty="0">
                    <a:latin typeface="Cambria Math" panose="02040503050406030204" pitchFamily="18" charset="0"/>
                  </a:rPr>
                </a:br>
                <a:br>
                  <a:rPr lang="zh-CN" altLang="en-US" b="0" i="1" dirty="0">
                    <a:latin typeface="Cambria Math" panose="02040503050406030204" pitchFamily="18" charset="0"/>
                  </a:rPr>
                </a:b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只循环到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，因为无向图中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是等价的。</a:t>
                </a:r>
                <a:endParaRPr lang="en-US" altLang="zh-CN" dirty="0"/>
              </a:p>
              <a:p>
                <a:r>
                  <a:rPr lang="zh-CN" altLang="en-US" dirty="0"/>
                  <a:t>有向图则类似，大家自己思考一下。另外注意两个点的环的情况。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9"/>
            <a:ext cx="7069666" cy="2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7417-5D1F-BA44-B987-B9B57928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无向图的术语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B0EEE-57C5-084F-8C9B-474F11CD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相邻：如果两个顶点之间有边连接，那么就说这两个顶点相邻。</a:t>
            </a:r>
            <a:endParaRPr kumimoji="1" lang="en-US" altLang="zh-CN" dirty="0"/>
          </a:p>
          <a:p>
            <a:r>
              <a:rPr kumimoji="1" lang="zh-CN" altLang="en-US" dirty="0"/>
              <a:t>路径：相邻顶点的序列称为路径。</a:t>
            </a:r>
            <a:endParaRPr kumimoji="1" lang="en-US" altLang="zh-CN" dirty="0"/>
          </a:p>
          <a:p>
            <a:r>
              <a:rPr kumimoji="1" lang="zh-CN" altLang="en-US" dirty="0"/>
              <a:t>简单路径：不重复经过同一个点的路径称为简单路径。</a:t>
            </a:r>
            <a:endParaRPr kumimoji="1" lang="en-US" altLang="zh-CN" dirty="0"/>
          </a:p>
          <a:p>
            <a:r>
              <a:rPr kumimoji="1" lang="zh-CN" altLang="en-US" dirty="0"/>
              <a:t>圈</a:t>
            </a:r>
            <a:r>
              <a:rPr kumimoji="1" lang="en-US" altLang="zh-CN" dirty="0"/>
              <a:t>/</a:t>
            </a:r>
            <a:r>
              <a:rPr kumimoji="1" lang="zh-CN" altLang="en-US" dirty="0"/>
              <a:t>环</a:t>
            </a:r>
            <a:r>
              <a:rPr kumimoji="1" lang="en-US" altLang="zh-CN" dirty="0"/>
              <a:t>/</a:t>
            </a:r>
            <a:r>
              <a:rPr kumimoji="1" lang="zh-CN" altLang="en-US" dirty="0"/>
              <a:t>回路：起点等于终点的路径称为环。</a:t>
            </a:r>
            <a:endParaRPr kumimoji="1" lang="en-US" altLang="zh-CN" dirty="0"/>
          </a:p>
          <a:p>
            <a:r>
              <a:rPr kumimoji="1" lang="zh-CN" altLang="en-US" dirty="0"/>
              <a:t>重边：两个顶点之间有多于一条的边。</a:t>
            </a:r>
            <a:endParaRPr kumimoji="1" lang="en-US" altLang="zh-CN" dirty="0"/>
          </a:p>
          <a:p>
            <a:r>
              <a:rPr kumimoji="1" lang="zh-CN" altLang="en-US" dirty="0"/>
              <a:t>自环：顶点和自身连边。</a:t>
            </a:r>
            <a:endParaRPr kumimoji="1" lang="en-US" altLang="zh-CN" dirty="0"/>
          </a:p>
          <a:p>
            <a:r>
              <a:rPr kumimoji="1" lang="zh-CN" altLang="en-US" dirty="0"/>
              <a:t>简单图：无重边、无自环的图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A09D8-DC23-9341-9C23-172C2D8B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07" y="3441700"/>
            <a:ext cx="2451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何谓最小生成树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92585"/>
                <a:ext cx="8596668" cy="3880773"/>
              </a:xfrm>
            </p:spPr>
            <p:txBody>
              <a:bodyPr/>
              <a:lstStyle/>
              <a:p>
                <a:r>
                  <a:rPr lang="zh-CN" altLang="en-US" dirty="0"/>
                  <a:t>最小生成树</a:t>
                </a:r>
                <a:r>
                  <a:rPr lang="en-US" altLang="zh-CN" dirty="0"/>
                  <a:t>	minimum spanning tree (MST)</a:t>
                </a:r>
              </a:p>
              <a:p>
                <a:r>
                  <a:rPr lang="zh-CN" altLang="en-US" dirty="0"/>
                  <a:t>给定无向连通图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，每条边有边权。</a:t>
                </a:r>
                <a:endParaRPr lang="en-US" altLang="zh-CN" dirty="0"/>
              </a:p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的生成树，使得树上边的边权和最小。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92585"/>
                <a:ext cx="8596668" cy="3880773"/>
              </a:xfrm>
              <a:blipFill>
                <a:blip r:embed="rId2"/>
                <a:stretch>
                  <a:fillRect l="-295" t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DA97DBA-0CCA-9D49-AEBF-AA8AC57B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68" y="3222609"/>
            <a:ext cx="5867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类似于</a:t>
                </a:r>
                <a:r>
                  <a:rPr lang="en-US" altLang="zh-CN" dirty="0"/>
                  <a:t>Dijkstra</a:t>
                </a:r>
                <a:r>
                  <a:rPr lang="zh-CN" altLang="en-US" dirty="0"/>
                  <a:t>算法。</a:t>
                </a:r>
                <a:endParaRPr lang="en-US" altLang="zh-CN" dirty="0"/>
              </a:p>
              <a:p>
                <a:r>
                  <a:rPr lang="zh-CN" altLang="en-US" dirty="0"/>
                  <a:t>贪心思想。</a:t>
                </a:r>
                <a:endParaRPr lang="en-US" altLang="zh-CN" dirty="0"/>
              </a:p>
              <a:p>
                <a:r>
                  <a:rPr lang="zh-CN" altLang="en-US" dirty="0"/>
                  <a:t>算法流程大致如下：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先任意找一个点加入初始的点集；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求出所有尚未加入点集的点到点集内的点的最小边权，如果不存在则为无穷大；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将得到边权最小的点加入点集，边加入最小生成树；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如果点集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，重复第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步。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24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28EAC-BB5D-F946-BEA9-008E8D50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5A323-FB18-A243-A126-E92444D6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BE47E1-40AE-F148-91E1-89F48C03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52" y="0"/>
            <a:ext cx="664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977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b="0" i="1" dirty="0">
              <a:latin typeface="Cambria Math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4748479" cy="43967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5425813" y="2160589"/>
                <a:ext cx="3848189" cy="44977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Cambria Math" panose="020405030504060302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为节点到已选择点集的最小边权。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初始化。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找到尚未加入的边权最小的点。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加入答案。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用这个点更新其他点的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813" y="2160589"/>
                <a:ext cx="3848189" cy="4497788"/>
              </a:xfrm>
              <a:prstGeom prst="rect">
                <a:avLst/>
              </a:prstGeom>
              <a:blipFill rotWithShape="0">
                <a:blip r:embed="rId3"/>
                <a:stretch>
                  <a:fillRect l="-634" t="-678" r="-7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8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正确性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算法构造出来的树为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，假设存在一棵最小生成树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/>
                  <a:t>为在算法过程中加入的第一条不在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中的边，设当前的点集为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/>
                  <a:t>，设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/>
                  <a:t>的两端分别为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/>
                  <a:t>中。</a:t>
                </a:r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是一棵树，那么存在一条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且不经过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/>
                  <a:t>的路径。找到第一条连接一个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/>
                  <a:t>中的点和一个不在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/>
                  <a:t>中的点的边。令这条边为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没有在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/>
                  <a:t>被加入的这次迭代中被加入，所以一定有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中加入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/>
                  <a:t>，此时构成了一个环，从环上删去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，得到了一棵树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，而这棵树的边权和不劣于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也是最小生成树。</a:t>
                </a:r>
                <a:endParaRPr lang="en-US" altLang="zh-CN" dirty="0"/>
              </a:p>
              <a:p>
                <a:r>
                  <a:rPr lang="zh-CN" altLang="en-US" dirty="0"/>
                  <a:t>不断重复以上操作，可以进而将属于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且不属于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zh-CN" altLang="en-US" dirty="0"/>
                  <a:t>的所有边替换。故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算法构造出来的树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是原图的一棵最小生成树。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5" t="-654" r="-3693" b="-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 </a:t>
            </a:r>
            <a:r>
              <a:rPr lang="en-US" altLang="zh-CN" dirty="0"/>
              <a:t>– MST</a:t>
            </a:r>
            <a:r>
              <a:rPr lang="zh-CN" altLang="en-US" dirty="0"/>
              <a:t>的环切性质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从上述证明中可以得到一个结论，即最小生成树的“环切性质”。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对于图中任意一条不属于</a:t>
                </a:r>
                <a:r>
                  <a:rPr lang="en-US" altLang="zh-CN" dirty="0"/>
                  <a:t>MST</a:t>
                </a:r>
                <a:r>
                  <a:rPr lang="zh-CN" altLang="en-US" dirty="0"/>
                  <a:t>的边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charset="0"/>
                      </a:rPr>
                      <m:t>:(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，对于树上在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路径上的任意一条边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，必定有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altLang="zh-CN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证明也很简单：若非如此，可以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/>
                  <a:t>替换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，易知替换后仍为一棵树，且边权和更小。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迭代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次。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最大的尚未加入节点，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修改剩余节点的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值，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总复杂度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形式上是不是和</a:t>
                </a:r>
                <a:r>
                  <a:rPr lang="en-US" altLang="zh-CN" dirty="0"/>
                  <a:t>Dijkstra</a:t>
                </a:r>
                <a:r>
                  <a:rPr lang="zh-CN" altLang="en-US" dirty="0"/>
                  <a:t>很像？</a:t>
                </a:r>
                <a:endParaRPr lang="en-US" altLang="zh-CN" dirty="0"/>
              </a:p>
              <a:p>
                <a:r>
                  <a:rPr lang="zh-CN" altLang="en-US" dirty="0"/>
                  <a:t>如果用前向星存储图，并用堆优化，可以达到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的复杂度。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85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基于和</a:t>
            </a:r>
            <a:r>
              <a:rPr lang="en-US" altLang="zh-CN" dirty="0"/>
              <a:t>Prim</a:t>
            </a:r>
            <a:r>
              <a:rPr lang="zh-CN" altLang="en-US" dirty="0"/>
              <a:t>同样的贪心思想。</a:t>
            </a:r>
            <a:endParaRPr lang="en-US" altLang="zh-CN" dirty="0"/>
          </a:p>
          <a:p>
            <a:r>
              <a:rPr lang="zh-CN" altLang="en-US" dirty="0"/>
              <a:t>算法流程大致如下：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将所有边按权值排序；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按权值从小到大枚举每条边，如果这条边的两端不在同一个连通块内，则加入这条边，否则舍弃。</a:t>
            </a:r>
          </a:p>
        </p:txBody>
      </p:sp>
    </p:spTree>
    <p:extLst>
      <p:ext uri="{BB962C8B-B14F-4D97-AF65-F5344CB8AC3E}">
        <p14:creationId xmlns:p14="http://schemas.microsoft.com/office/powerpoint/2010/main" val="14041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Kruskal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那么重点就在于如何维护“在同一连通块内”的信息。</a:t>
            </a:r>
            <a:endParaRPr lang="en-US" altLang="zh-CN" dirty="0"/>
          </a:p>
          <a:p>
            <a:r>
              <a:rPr lang="zh-CN" altLang="en-US" dirty="0"/>
              <a:t>有一种十分牛逼的数据结构叫做并查集。</a:t>
            </a:r>
          </a:p>
        </p:txBody>
      </p:sp>
    </p:spTree>
    <p:extLst>
      <p:ext uri="{BB962C8B-B14F-4D97-AF65-F5344CB8AC3E}">
        <p14:creationId xmlns:p14="http://schemas.microsoft.com/office/powerpoint/2010/main" val="42696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讲义">
      <a:majorFont>
        <a:latin typeface="Tw Cen MT Condensed"/>
        <a:ea typeface="华文中宋"/>
        <a:cs typeface=""/>
      </a:majorFont>
      <a:minorFont>
        <a:latin typeface="Cambria Math"/>
        <a:ea typeface="华文中宋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2495</TotalTime>
  <Words>7940</Words>
  <Application>Microsoft Office PowerPoint</Application>
  <PresentationFormat>宽屏</PresentationFormat>
  <Paragraphs>732</Paragraphs>
  <Slides>146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57" baseType="lpstr">
      <vt:lpstr>FZYaoTi-M06S</vt:lpstr>
      <vt:lpstr>等线</vt:lpstr>
      <vt:lpstr>华文中宋</vt:lpstr>
      <vt:lpstr>宋体</vt:lpstr>
      <vt:lpstr>Arial</vt:lpstr>
      <vt:lpstr>Calibri</vt:lpstr>
      <vt:lpstr>Cambria Math</vt:lpstr>
      <vt:lpstr>Consolas</vt:lpstr>
      <vt:lpstr>Courier New</vt:lpstr>
      <vt:lpstr>Wingdings 3</vt:lpstr>
      <vt:lpstr>平面</vt:lpstr>
      <vt:lpstr>图论</vt:lpstr>
      <vt:lpstr>目录</vt:lpstr>
      <vt:lpstr>概念介绍</vt:lpstr>
      <vt:lpstr>基本概念</vt:lpstr>
      <vt:lpstr>图是什么</vt:lpstr>
      <vt:lpstr>图的例子</vt:lpstr>
      <vt:lpstr>图的分类</vt:lpstr>
      <vt:lpstr>图的分类</vt:lpstr>
      <vt:lpstr>无向图的术语</vt:lpstr>
      <vt:lpstr>无向图的术语</vt:lpstr>
      <vt:lpstr>无向图的术语</vt:lpstr>
      <vt:lpstr>树</vt:lpstr>
      <vt:lpstr>生成树</vt:lpstr>
      <vt:lpstr>有向图的术语</vt:lpstr>
      <vt:lpstr>DAG</vt:lpstr>
      <vt:lpstr>拓扑序</vt:lpstr>
      <vt:lpstr>概念回顾</vt:lpstr>
      <vt:lpstr>复杂一点的东西</vt:lpstr>
      <vt:lpstr>图的存储结构</vt:lpstr>
      <vt:lpstr>PowerPoint 演示文稿</vt:lpstr>
      <vt:lpstr>最基础的想法</vt:lpstr>
      <vt:lpstr>邻接矩阵的缺点</vt:lpstr>
      <vt:lpstr>邻接表</vt:lpstr>
      <vt:lpstr>邻接表的代码实现</vt:lpstr>
      <vt:lpstr>vector回顾</vt:lpstr>
      <vt:lpstr>邻接表的代码实现</vt:lpstr>
      <vt:lpstr>邻接表的代码实现</vt:lpstr>
      <vt:lpstr>【例题】图的存储</vt:lpstr>
      <vt:lpstr>提示</vt:lpstr>
      <vt:lpstr>PowerPoint 演示文稿</vt:lpstr>
      <vt:lpstr>邻接表存储带权图</vt:lpstr>
      <vt:lpstr>链式前向星（拓展内容）</vt:lpstr>
      <vt:lpstr>链式前向星的遍历</vt:lpstr>
      <vt:lpstr>图的遍历</vt:lpstr>
      <vt:lpstr>图的遍历</vt:lpstr>
      <vt:lpstr>深度优先遍历（DFS）</vt:lpstr>
      <vt:lpstr>深度优先遍历（DFS）</vt:lpstr>
      <vt:lpstr>举个例子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深度优先遍历的代码实现</vt:lpstr>
      <vt:lpstr>广度优先遍历（BFS）</vt:lpstr>
      <vt:lpstr>例子</vt:lpstr>
      <vt:lpstr>广度优先遍历（BFS）的实现</vt:lpstr>
      <vt:lpstr>queue回顾</vt:lpstr>
      <vt:lpstr>伪代码</vt:lpstr>
      <vt:lpstr>代码实现</vt:lpstr>
      <vt:lpstr>【例题】图的遍历</vt:lpstr>
      <vt:lpstr>提示</vt:lpstr>
      <vt:lpstr>PowerPoint 演示文稿</vt:lpstr>
      <vt:lpstr>最短路</vt:lpstr>
      <vt:lpstr>何谓最短路</vt:lpstr>
      <vt:lpstr>宽度优先搜索</vt:lpstr>
      <vt:lpstr>Dijkstra算法（不带优化）</vt:lpstr>
      <vt:lpstr>Dijkstra算法（不带优化）</vt:lpstr>
      <vt:lpstr>Dijkstra算法（不带优化）</vt:lpstr>
      <vt:lpstr>Dijkstra算法（不带优化）</vt:lpstr>
      <vt:lpstr>一个详细的例子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Dijkstra算法 – 代码</vt:lpstr>
      <vt:lpstr>Dijkstra算法 – 优化</vt:lpstr>
      <vt:lpstr>Dijkstra算法 – 堆</vt:lpstr>
      <vt:lpstr>Dijkstra算法 – 堆优化</vt:lpstr>
      <vt:lpstr>Dijkstra算法 – 堆优化</vt:lpstr>
      <vt:lpstr>Dijsktra堆优化代码实现</vt:lpstr>
      <vt:lpstr>Bellman-Ford算法</vt:lpstr>
      <vt:lpstr>Bellman-Ford算法</vt:lpstr>
      <vt:lpstr>SPFA算法</vt:lpstr>
      <vt:lpstr>SPFA算法</vt:lpstr>
      <vt:lpstr>SPFA算法 – 代码</vt:lpstr>
      <vt:lpstr>SPFA算法 – 复杂度</vt:lpstr>
      <vt:lpstr>SPFA算法 – 优化</vt:lpstr>
      <vt:lpstr>Floyd算法</vt:lpstr>
      <vt:lpstr>Floyd算法</vt:lpstr>
      <vt:lpstr>Floyd算法 - 代码</vt:lpstr>
      <vt:lpstr>Floyd算法 – 拓展应用</vt:lpstr>
      <vt:lpstr>Floyd算法 – 代码2</vt:lpstr>
      <vt:lpstr>最小生成树</vt:lpstr>
      <vt:lpstr>何谓最小生成树</vt:lpstr>
      <vt:lpstr>Prim算法</vt:lpstr>
      <vt:lpstr>PowerPoint 演示文稿</vt:lpstr>
      <vt:lpstr>Prim算法 – 伪代码</vt:lpstr>
      <vt:lpstr>Prim算法 – 正确性</vt:lpstr>
      <vt:lpstr>Prim算法 – MST的环切性质</vt:lpstr>
      <vt:lpstr>Prim算法 – 复杂度</vt:lpstr>
      <vt:lpstr>Kruskal算法</vt:lpstr>
      <vt:lpstr>Kruskal算法</vt:lpstr>
      <vt:lpstr>PowerPoint 演示文稿</vt:lpstr>
      <vt:lpstr>PowerPoint 演示文稿</vt:lpstr>
      <vt:lpstr>Kruskal算法 – 并查集</vt:lpstr>
      <vt:lpstr>Kruskal算法 – 并查集</vt:lpstr>
      <vt:lpstr>Kruskal算法 – 并查集</vt:lpstr>
      <vt:lpstr>Kruskal算法 – 并查集</vt:lpstr>
      <vt:lpstr>Kruskal算法 – 伪代码</vt:lpstr>
      <vt:lpstr>有向无环图</vt:lpstr>
      <vt:lpstr>拓扑序列</vt:lpstr>
      <vt:lpstr>拓扑排序</vt:lpstr>
      <vt:lpstr>还是看一个例子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拓扑排序的意义</vt:lpstr>
      <vt:lpstr>Tarjan强连通分量算法</vt:lpstr>
      <vt:lpstr>连通性</vt:lpstr>
      <vt:lpstr>强连通分量</vt:lpstr>
      <vt:lpstr>Tarjan算法</vt:lpstr>
      <vt:lpstr>Tarjan算法 – 代码</vt:lpstr>
      <vt:lpstr>Tarjan算法</vt:lpstr>
      <vt:lpstr>例题- APIO2009 ATM</vt:lpstr>
      <vt:lpstr>Tarjan算法 - 应用</vt:lpstr>
      <vt:lpstr>强连通分量 – 性质</vt:lpstr>
      <vt:lpstr>例题</vt:lpstr>
      <vt:lpstr>NOIP2013 D1P3 货车运输</vt:lpstr>
      <vt:lpstr>NOIP2014 D2P2 寻找道路</vt:lpstr>
      <vt:lpstr>USACO 2014 February Gold Roadblock</vt:lpstr>
      <vt:lpstr>Beijing WC 2012 冻结</vt:lpstr>
      <vt:lpstr>NOIP2009 P3 最优贸易</vt:lpstr>
      <vt:lpstr>BZOJ2208 – JSOI2010 连通数</vt:lpstr>
      <vt:lpstr>模拟题1 P2 删边</vt:lpstr>
      <vt:lpstr>模拟题1 P4 旅行路线</vt:lpstr>
      <vt:lpstr>Nescafe II P2 黑暗城堡</vt:lpstr>
      <vt:lpstr>模拟题2 公共路径</vt:lpstr>
      <vt:lpstr>模拟题3  Xor</vt:lpstr>
      <vt:lpstr>POJ3177 Redundant Paths</vt:lpstr>
      <vt:lpstr>模拟题4 逃跑</vt:lpstr>
      <vt:lpstr>SDOI2010 所驼门王的宝藏</vt:lpstr>
      <vt:lpstr>HAOI2016 旅行</vt:lpstr>
      <vt:lpstr>CF111D Edges in MST</vt:lpstr>
      <vt:lpstr>HNOI2012 (World Finals 2011 H) 矿场搭建 (Mining Your Own Business)</vt:lpstr>
      <vt:lpstr>终</vt:lpstr>
      <vt:lpstr>树的等价定义</vt:lpstr>
      <vt:lpstr>有根树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图论</dc:title>
  <dc:creator>胡泽聪</dc:creator>
  <cp:lastModifiedBy>Yewei Wang</cp:lastModifiedBy>
  <cp:revision>334</cp:revision>
  <dcterms:created xsi:type="dcterms:W3CDTF">2013-09-06T02:53:57Z</dcterms:created>
  <dcterms:modified xsi:type="dcterms:W3CDTF">2020-08-22T03:40:24Z</dcterms:modified>
</cp:coreProperties>
</file>